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sldIdLst>
    <p:sldId id="256" r:id="rId2"/>
    <p:sldId id="257" r:id="rId3"/>
    <p:sldId id="258" r:id="rId4"/>
    <p:sldId id="259" r:id="rId5"/>
    <p:sldId id="260" r:id="rId6"/>
    <p:sldId id="261" r:id="rId7"/>
    <p:sldId id="265" r:id="rId8"/>
    <p:sldId id="266" r:id="rId9"/>
    <p:sldId id="268" r:id="rId10"/>
    <p:sldId id="269" r:id="rId11"/>
    <p:sldId id="262" r:id="rId12"/>
    <p:sldId id="267" r:id="rId13"/>
    <p:sldId id="263" r:id="rId14"/>
    <p:sldId id="270" r:id="rId15"/>
    <p:sldId id="26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15.png"/><Relationship Id="rId6" Type="http://schemas.openxmlformats.org/officeDocument/2006/relationships/image" Target="../media/image8.svg"/><Relationship Id="rId11"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3D5962-4186-4495-BF53-206E2E0F0C8D}"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en-US"/>
        </a:p>
      </dgm:t>
    </dgm:pt>
    <dgm:pt modelId="{BDA19D95-396C-4BD0-A337-0E48614C3E4F}">
      <dgm:prSet/>
      <dgm:spPr>
        <a:solidFill>
          <a:schemeClr val="accent1">
            <a:lumMod val="75000"/>
          </a:schemeClr>
        </a:solidFill>
      </dgm:spPr>
      <dgm:t>
        <a:bodyPr/>
        <a:lstStyle/>
        <a:p>
          <a:r>
            <a:rPr lang="en-US" dirty="0"/>
            <a:t>Predicting how the stock market is one of the most difficult things to do. There are so many factors involved in the prediction – physical factors vs. physiological, rational and irrational behavior, etc. All these aspects combine to make share prices volatile and difficult to predict with a high degree of accuracy.</a:t>
          </a:r>
        </a:p>
      </dgm:t>
    </dgm:pt>
    <dgm:pt modelId="{E91EFEB8-CDDE-415A-9443-391A80AAAB99}" type="parTrans" cxnId="{5228CCA1-024E-4E8C-BCDB-14A081897E1E}">
      <dgm:prSet/>
      <dgm:spPr/>
      <dgm:t>
        <a:bodyPr/>
        <a:lstStyle/>
        <a:p>
          <a:endParaRPr lang="en-US"/>
        </a:p>
      </dgm:t>
    </dgm:pt>
    <dgm:pt modelId="{972E9985-BB1E-43A6-A9F4-0785C11B9618}" type="sibTrans" cxnId="{5228CCA1-024E-4E8C-BCDB-14A081897E1E}">
      <dgm:prSet/>
      <dgm:spPr/>
      <dgm:t>
        <a:bodyPr/>
        <a:lstStyle/>
        <a:p>
          <a:endParaRPr lang="en-US"/>
        </a:p>
      </dgm:t>
    </dgm:pt>
    <dgm:pt modelId="{A7CEBBE8-7B1C-41F9-9B81-8EDCC61DC838}">
      <dgm:prSet/>
      <dgm:spPr>
        <a:solidFill>
          <a:schemeClr val="accent5">
            <a:lumMod val="75000"/>
          </a:schemeClr>
        </a:solidFill>
      </dgm:spPr>
      <dgm:t>
        <a:bodyPr/>
        <a:lstStyle/>
        <a:p>
          <a:r>
            <a:rPr lang="en-US" dirty="0"/>
            <a:t>Can we use machine learning as a game changer in this domain? </a:t>
          </a:r>
        </a:p>
      </dgm:t>
    </dgm:pt>
    <dgm:pt modelId="{82BFA2EE-E1A3-48F7-B098-CAE5255D2D64}" type="parTrans" cxnId="{C6F5C450-BC3A-4AFD-A65B-9205D511A9AD}">
      <dgm:prSet/>
      <dgm:spPr/>
      <dgm:t>
        <a:bodyPr/>
        <a:lstStyle/>
        <a:p>
          <a:endParaRPr lang="en-US"/>
        </a:p>
      </dgm:t>
    </dgm:pt>
    <dgm:pt modelId="{F588F0A9-458F-44B8-8306-6C20433897AF}" type="sibTrans" cxnId="{C6F5C450-BC3A-4AFD-A65B-9205D511A9AD}">
      <dgm:prSet/>
      <dgm:spPr/>
      <dgm:t>
        <a:bodyPr/>
        <a:lstStyle/>
        <a:p>
          <a:endParaRPr lang="en-US"/>
        </a:p>
      </dgm:t>
    </dgm:pt>
    <dgm:pt modelId="{6D6AEFFB-A098-4292-9680-3E5D0EA09A4B}">
      <dgm:prSet/>
      <dgm:spPr>
        <a:solidFill>
          <a:schemeClr val="accent4">
            <a:lumMod val="75000"/>
          </a:schemeClr>
        </a:solidFill>
      </dgm:spPr>
      <dgm:t>
        <a:bodyPr/>
        <a:lstStyle/>
        <a:p>
          <a:r>
            <a:rPr lang="en-US" dirty="0"/>
            <a:t>In this project, we worked with historical data about the stock prices of a publicly listed company. We implemented a mix of  machine learning algorithms to predict the future stock price of this company, by using the algorithms like Simple Linear Analysis, and K Nearest Neighbor (KNN).</a:t>
          </a:r>
        </a:p>
      </dgm:t>
    </dgm:pt>
    <dgm:pt modelId="{83F135B9-8F58-415A-9A54-7E782C1DA4D7}" type="parTrans" cxnId="{2C3DE4B4-D16B-44B7-B28F-6DA6C5BBE36F}">
      <dgm:prSet/>
      <dgm:spPr/>
      <dgm:t>
        <a:bodyPr/>
        <a:lstStyle/>
        <a:p>
          <a:endParaRPr lang="en-US"/>
        </a:p>
      </dgm:t>
    </dgm:pt>
    <dgm:pt modelId="{B05D218D-0CBB-43DA-A18E-8253A3239933}" type="sibTrans" cxnId="{2C3DE4B4-D16B-44B7-B28F-6DA6C5BBE36F}">
      <dgm:prSet/>
      <dgm:spPr/>
      <dgm:t>
        <a:bodyPr/>
        <a:lstStyle/>
        <a:p>
          <a:endParaRPr lang="en-US"/>
        </a:p>
      </dgm:t>
    </dgm:pt>
    <dgm:pt modelId="{8233E8CB-481E-4EDB-B304-BE795D1F753C}" type="pres">
      <dgm:prSet presAssocID="{FB3D5962-4186-4495-BF53-206E2E0F0C8D}" presName="Name0" presStyleCnt="0">
        <dgm:presLayoutVars>
          <dgm:dir/>
          <dgm:resizeHandles val="exact"/>
        </dgm:presLayoutVars>
      </dgm:prSet>
      <dgm:spPr/>
    </dgm:pt>
    <dgm:pt modelId="{E44481B9-3B08-4EAB-9365-03DD57DDD338}" type="pres">
      <dgm:prSet presAssocID="{BDA19D95-396C-4BD0-A337-0E48614C3E4F}" presName="node" presStyleLbl="node1" presStyleIdx="0" presStyleCnt="3">
        <dgm:presLayoutVars>
          <dgm:bulletEnabled val="1"/>
        </dgm:presLayoutVars>
      </dgm:prSet>
      <dgm:spPr/>
    </dgm:pt>
    <dgm:pt modelId="{113254DD-E759-4C6A-8AA0-63C250EF421B}" type="pres">
      <dgm:prSet presAssocID="{972E9985-BB1E-43A6-A9F4-0785C11B9618}" presName="sibTrans" presStyleLbl="sibTrans2D1" presStyleIdx="0" presStyleCnt="2"/>
      <dgm:spPr/>
    </dgm:pt>
    <dgm:pt modelId="{C311834B-CB34-4B4D-ABE6-EBF779B2ED4F}" type="pres">
      <dgm:prSet presAssocID="{972E9985-BB1E-43A6-A9F4-0785C11B9618}" presName="connectorText" presStyleLbl="sibTrans2D1" presStyleIdx="0" presStyleCnt="2"/>
      <dgm:spPr/>
    </dgm:pt>
    <dgm:pt modelId="{CEFBD55E-9216-47DD-A1FF-2E172ACF41BE}" type="pres">
      <dgm:prSet presAssocID="{A7CEBBE8-7B1C-41F9-9B81-8EDCC61DC838}" presName="node" presStyleLbl="node1" presStyleIdx="1" presStyleCnt="3">
        <dgm:presLayoutVars>
          <dgm:bulletEnabled val="1"/>
        </dgm:presLayoutVars>
      </dgm:prSet>
      <dgm:spPr/>
    </dgm:pt>
    <dgm:pt modelId="{C42E2954-56C4-43E3-BEA4-57310DE800F8}" type="pres">
      <dgm:prSet presAssocID="{F588F0A9-458F-44B8-8306-6C20433897AF}" presName="sibTrans" presStyleLbl="sibTrans2D1" presStyleIdx="1" presStyleCnt="2"/>
      <dgm:spPr/>
    </dgm:pt>
    <dgm:pt modelId="{43FC4897-D1BE-4439-B491-6C6A5848DB9F}" type="pres">
      <dgm:prSet presAssocID="{F588F0A9-458F-44B8-8306-6C20433897AF}" presName="connectorText" presStyleLbl="sibTrans2D1" presStyleIdx="1" presStyleCnt="2"/>
      <dgm:spPr/>
    </dgm:pt>
    <dgm:pt modelId="{19C677D9-1722-4637-8D23-EC949DFBF8CB}" type="pres">
      <dgm:prSet presAssocID="{6D6AEFFB-A098-4292-9680-3E5D0EA09A4B}" presName="node" presStyleLbl="node1" presStyleIdx="2" presStyleCnt="3">
        <dgm:presLayoutVars>
          <dgm:bulletEnabled val="1"/>
        </dgm:presLayoutVars>
      </dgm:prSet>
      <dgm:spPr/>
    </dgm:pt>
  </dgm:ptLst>
  <dgm:cxnLst>
    <dgm:cxn modelId="{636D380A-36CF-41DE-8DF0-EFE8911E02F6}" type="presOf" srcId="{6D6AEFFB-A098-4292-9680-3E5D0EA09A4B}" destId="{19C677D9-1722-4637-8D23-EC949DFBF8CB}" srcOrd="0" destOrd="0" presId="urn:microsoft.com/office/officeart/2005/8/layout/process1"/>
    <dgm:cxn modelId="{1D4DD045-65D5-41B9-AF76-6A51F095EDB2}" type="presOf" srcId="{F588F0A9-458F-44B8-8306-6C20433897AF}" destId="{43FC4897-D1BE-4439-B491-6C6A5848DB9F}" srcOrd="1" destOrd="0" presId="urn:microsoft.com/office/officeart/2005/8/layout/process1"/>
    <dgm:cxn modelId="{BAFF746C-2CC9-4C92-9E8D-149B370B931B}" type="presOf" srcId="{A7CEBBE8-7B1C-41F9-9B81-8EDCC61DC838}" destId="{CEFBD55E-9216-47DD-A1FF-2E172ACF41BE}" srcOrd="0" destOrd="0" presId="urn:microsoft.com/office/officeart/2005/8/layout/process1"/>
    <dgm:cxn modelId="{C6F5C450-BC3A-4AFD-A65B-9205D511A9AD}" srcId="{FB3D5962-4186-4495-BF53-206E2E0F0C8D}" destId="{A7CEBBE8-7B1C-41F9-9B81-8EDCC61DC838}" srcOrd="1" destOrd="0" parTransId="{82BFA2EE-E1A3-48F7-B098-CAE5255D2D64}" sibTransId="{F588F0A9-458F-44B8-8306-6C20433897AF}"/>
    <dgm:cxn modelId="{D054B256-44B8-4A37-8442-67C2AC9E18F3}" type="presOf" srcId="{972E9985-BB1E-43A6-A9F4-0785C11B9618}" destId="{113254DD-E759-4C6A-8AA0-63C250EF421B}" srcOrd="0" destOrd="0" presId="urn:microsoft.com/office/officeart/2005/8/layout/process1"/>
    <dgm:cxn modelId="{9075E377-C818-45D8-8781-6D95718DE5C8}" type="presOf" srcId="{FB3D5962-4186-4495-BF53-206E2E0F0C8D}" destId="{8233E8CB-481E-4EDB-B304-BE795D1F753C}" srcOrd="0" destOrd="0" presId="urn:microsoft.com/office/officeart/2005/8/layout/process1"/>
    <dgm:cxn modelId="{8DA7DC7E-F39B-4AC0-8A51-06DF26D13E89}" type="presOf" srcId="{BDA19D95-396C-4BD0-A337-0E48614C3E4F}" destId="{E44481B9-3B08-4EAB-9365-03DD57DDD338}" srcOrd="0" destOrd="0" presId="urn:microsoft.com/office/officeart/2005/8/layout/process1"/>
    <dgm:cxn modelId="{78DF7E8F-20FB-4796-857B-BB6FE32A99E0}" type="presOf" srcId="{F588F0A9-458F-44B8-8306-6C20433897AF}" destId="{C42E2954-56C4-43E3-BEA4-57310DE800F8}" srcOrd="0" destOrd="0" presId="urn:microsoft.com/office/officeart/2005/8/layout/process1"/>
    <dgm:cxn modelId="{5228CCA1-024E-4E8C-BCDB-14A081897E1E}" srcId="{FB3D5962-4186-4495-BF53-206E2E0F0C8D}" destId="{BDA19D95-396C-4BD0-A337-0E48614C3E4F}" srcOrd="0" destOrd="0" parTransId="{E91EFEB8-CDDE-415A-9443-391A80AAAB99}" sibTransId="{972E9985-BB1E-43A6-A9F4-0785C11B9618}"/>
    <dgm:cxn modelId="{2C3DE4B4-D16B-44B7-B28F-6DA6C5BBE36F}" srcId="{FB3D5962-4186-4495-BF53-206E2E0F0C8D}" destId="{6D6AEFFB-A098-4292-9680-3E5D0EA09A4B}" srcOrd="2" destOrd="0" parTransId="{83F135B9-8F58-415A-9A54-7E782C1DA4D7}" sibTransId="{B05D218D-0CBB-43DA-A18E-8253A3239933}"/>
    <dgm:cxn modelId="{0040FCE2-78E0-4A74-B6C3-8A527AB3ACA4}" type="presOf" srcId="{972E9985-BB1E-43A6-A9F4-0785C11B9618}" destId="{C311834B-CB34-4B4D-ABE6-EBF779B2ED4F}" srcOrd="1" destOrd="0" presId="urn:microsoft.com/office/officeart/2005/8/layout/process1"/>
    <dgm:cxn modelId="{97EB5EE8-0891-4743-812B-8B614D185D38}" type="presParOf" srcId="{8233E8CB-481E-4EDB-B304-BE795D1F753C}" destId="{E44481B9-3B08-4EAB-9365-03DD57DDD338}" srcOrd="0" destOrd="0" presId="urn:microsoft.com/office/officeart/2005/8/layout/process1"/>
    <dgm:cxn modelId="{BB3EDC96-5678-4181-9838-16723578EE81}" type="presParOf" srcId="{8233E8CB-481E-4EDB-B304-BE795D1F753C}" destId="{113254DD-E759-4C6A-8AA0-63C250EF421B}" srcOrd="1" destOrd="0" presId="urn:microsoft.com/office/officeart/2005/8/layout/process1"/>
    <dgm:cxn modelId="{9C4CD52D-7E19-422B-B0F9-5454717280E3}" type="presParOf" srcId="{113254DD-E759-4C6A-8AA0-63C250EF421B}" destId="{C311834B-CB34-4B4D-ABE6-EBF779B2ED4F}" srcOrd="0" destOrd="0" presId="urn:microsoft.com/office/officeart/2005/8/layout/process1"/>
    <dgm:cxn modelId="{11F43479-0747-4110-BDB3-AFF4FB5EBA7B}" type="presParOf" srcId="{8233E8CB-481E-4EDB-B304-BE795D1F753C}" destId="{CEFBD55E-9216-47DD-A1FF-2E172ACF41BE}" srcOrd="2" destOrd="0" presId="urn:microsoft.com/office/officeart/2005/8/layout/process1"/>
    <dgm:cxn modelId="{ADBE11D2-9079-437D-A089-C28B8303E034}" type="presParOf" srcId="{8233E8CB-481E-4EDB-B304-BE795D1F753C}" destId="{C42E2954-56C4-43E3-BEA4-57310DE800F8}" srcOrd="3" destOrd="0" presId="urn:microsoft.com/office/officeart/2005/8/layout/process1"/>
    <dgm:cxn modelId="{A46186E9-E5CB-43E2-8D75-98AF648FF6C7}" type="presParOf" srcId="{C42E2954-56C4-43E3-BEA4-57310DE800F8}" destId="{43FC4897-D1BE-4439-B491-6C6A5848DB9F}" srcOrd="0" destOrd="0" presId="urn:microsoft.com/office/officeart/2005/8/layout/process1"/>
    <dgm:cxn modelId="{CF5CFF8F-A6A4-46E6-AE10-F26352BA24CD}" type="presParOf" srcId="{8233E8CB-481E-4EDB-B304-BE795D1F753C}" destId="{19C677D9-1722-4637-8D23-EC949DFBF8CB}"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4556AC-5624-4988-8BE8-7630AF2F24FA}"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7893188-71B3-40D8-8A3E-9E3A9385FF95}">
      <dgm:prSet/>
      <dgm:spPr/>
      <dgm:t>
        <a:bodyPr/>
        <a:lstStyle/>
        <a:p>
          <a:pPr>
            <a:lnSpc>
              <a:spcPct val="100000"/>
            </a:lnSpc>
          </a:pPr>
          <a:r>
            <a:rPr lang="en-US" dirty="0"/>
            <a:t>By using historical data and ML algorithms, generate more accurate forecasting results</a:t>
          </a:r>
        </a:p>
      </dgm:t>
    </dgm:pt>
    <dgm:pt modelId="{0FC6E4C8-C742-41DD-9A82-1B0AA2419469}" type="parTrans" cxnId="{AB91E464-93A5-4500-BF27-68A147451174}">
      <dgm:prSet/>
      <dgm:spPr/>
      <dgm:t>
        <a:bodyPr/>
        <a:lstStyle/>
        <a:p>
          <a:endParaRPr lang="en-US"/>
        </a:p>
      </dgm:t>
    </dgm:pt>
    <dgm:pt modelId="{1109A9E1-7B1E-4FC3-B3F9-FCC1C8B6426F}" type="sibTrans" cxnId="{AB91E464-93A5-4500-BF27-68A147451174}">
      <dgm:prSet/>
      <dgm:spPr/>
      <dgm:t>
        <a:bodyPr/>
        <a:lstStyle/>
        <a:p>
          <a:pPr>
            <a:lnSpc>
              <a:spcPct val="100000"/>
            </a:lnSpc>
          </a:pPr>
          <a:endParaRPr lang="en-US"/>
        </a:p>
      </dgm:t>
    </dgm:pt>
    <dgm:pt modelId="{7A7E1CCD-E132-4784-A943-061908014FF0}">
      <dgm:prSet/>
      <dgm:spPr/>
      <dgm:t>
        <a:bodyPr/>
        <a:lstStyle/>
        <a:p>
          <a:pPr>
            <a:lnSpc>
              <a:spcPct val="100000"/>
            </a:lnSpc>
          </a:pPr>
          <a:r>
            <a:rPr lang="en-US"/>
            <a:t>Provide the parameter feature to enter the stocks dynamically </a:t>
          </a:r>
        </a:p>
      </dgm:t>
    </dgm:pt>
    <dgm:pt modelId="{04F297F5-D1C4-48A9-A9A8-A2F87AFB5946}" type="parTrans" cxnId="{3E2A20D8-64D4-4704-8139-FD55D6B62FB9}">
      <dgm:prSet/>
      <dgm:spPr/>
      <dgm:t>
        <a:bodyPr/>
        <a:lstStyle/>
        <a:p>
          <a:endParaRPr lang="en-US"/>
        </a:p>
      </dgm:t>
    </dgm:pt>
    <dgm:pt modelId="{9622FE5D-7168-4DB3-B229-716B10D02BF7}" type="sibTrans" cxnId="{3E2A20D8-64D4-4704-8139-FD55D6B62FB9}">
      <dgm:prSet/>
      <dgm:spPr/>
      <dgm:t>
        <a:bodyPr/>
        <a:lstStyle/>
        <a:p>
          <a:pPr>
            <a:lnSpc>
              <a:spcPct val="100000"/>
            </a:lnSpc>
          </a:pPr>
          <a:endParaRPr lang="en-US"/>
        </a:p>
      </dgm:t>
    </dgm:pt>
    <dgm:pt modelId="{0E91E650-9F47-4F07-8B50-FD9A2FBDA624}">
      <dgm:prSet/>
      <dgm:spPr/>
      <dgm:t>
        <a:bodyPr/>
        <a:lstStyle/>
        <a:p>
          <a:pPr>
            <a:lnSpc>
              <a:spcPct val="100000"/>
            </a:lnSpc>
          </a:pPr>
          <a:r>
            <a:rPr lang="en-US"/>
            <a:t>Provide features for Single / Multi stock analysis </a:t>
          </a:r>
        </a:p>
      </dgm:t>
    </dgm:pt>
    <dgm:pt modelId="{BEBF753B-CF4C-4815-8686-65ABE69AB624}" type="parTrans" cxnId="{A491071A-85CF-4A4E-9B14-1AB664A65D45}">
      <dgm:prSet/>
      <dgm:spPr/>
      <dgm:t>
        <a:bodyPr/>
        <a:lstStyle/>
        <a:p>
          <a:endParaRPr lang="en-US"/>
        </a:p>
      </dgm:t>
    </dgm:pt>
    <dgm:pt modelId="{7161935C-5A7F-4015-A63C-1C75D66948AA}" type="sibTrans" cxnId="{A491071A-85CF-4A4E-9B14-1AB664A65D45}">
      <dgm:prSet/>
      <dgm:spPr/>
      <dgm:t>
        <a:bodyPr/>
        <a:lstStyle/>
        <a:p>
          <a:pPr>
            <a:lnSpc>
              <a:spcPct val="100000"/>
            </a:lnSpc>
          </a:pPr>
          <a:endParaRPr lang="en-US"/>
        </a:p>
      </dgm:t>
    </dgm:pt>
    <dgm:pt modelId="{98A93E4D-4806-4840-BD7A-5F9C2E37BB8F}">
      <dgm:prSet/>
      <dgm:spPr/>
      <dgm:t>
        <a:bodyPr/>
        <a:lstStyle/>
        <a:p>
          <a:pPr>
            <a:lnSpc>
              <a:spcPct val="100000"/>
            </a:lnSpc>
          </a:pPr>
          <a:r>
            <a:rPr lang="en-US"/>
            <a:t>Analyze / Compare the stocks to buy/sell</a:t>
          </a:r>
        </a:p>
      </dgm:t>
    </dgm:pt>
    <dgm:pt modelId="{F221FC13-F14B-4EDE-8799-E33AEFCF3E60}" type="parTrans" cxnId="{524F6B36-7B7D-4A04-8DAB-AEEAC81A8264}">
      <dgm:prSet/>
      <dgm:spPr/>
      <dgm:t>
        <a:bodyPr/>
        <a:lstStyle/>
        <a:p>
          <a:endParaRPr lang="en-US"/>
        </a:p>
      </dgm:t>
    </dgm:pt>
    <dgm:pt modelId="{14CB319A-8F3A-48AC-B48A-4792EA752CE6}" type="sibTrans" cxnId="{524F6B36-7B7D-4A04-8DAB-AEEAC81A8264}">
      <dgm:prSet/>
      <dgm:spPr/>
      <dgm:t>
        <a:bodyPr/>
        <a:lstStyle/>
        <a:p>
          <a:pPr>
            <a:lnSpc>
              <a:spcPct val="100000"/>
            </a:lnSpc>
          </a:pPr>
          <a:endParaRPr lang="en-US"/>
        </a:p>
      </dgm:t>
    </dgm:pt>
    <dgm:pt modelId="{AB02AC83-23AD-45D3-B411-3F39AB649135}">
      <dgm:prSet/>
      <dgm:spPr/>
      <dgm:t>
        <a:bodyPr/>
        <a:lstStyle/>
        <a:p>
          <a:pPr>
            <a:lnSpc>
              <a:spcPct val="100000"/>
            </a:lnSpc>
          </a:pPr>
          <a:r>
            <a:rPr lang="en-US" dirty="0"/>
            <a:t>Display results to the user</a:t>
          </a:r>
        </a:p>
      </dgm:t>
    </dgm:pt>
    <dgm:pt modelId="{2F9D6134-97D6-4627-8623-0E6E22587503}" type="parTrans" cxnId="{02B84B49-C8A8-49AB-8AB5-BCB5995FF8B6}">
      <dgm:prSet/>
      <dgm:spPr/>
      <dgm:t>
        <a:bodyPr/>
        <a:lstStyle/>
        <a:p>
          <a:endParaRPr lang="en-US"/>
        </a:p>
      </dgm:t>
    </dgm:pt>
    <dgm:pt modelId="{1DD4FA4E-98FC-4547-81F4-D878AC22D192}" type="sibTrans" cxnId="{02B84B49-C8A8-49AB-8AB5-BCB5995FF8B6}">
      <dgm:prSet/>
      <dgm:spPr/>
      <dgm:t>
        <a:bodyPr/>
        <a:lstStyle/>
        <a:p>
          <a:pPr>
            <a:lnSpc>
              <a:spcPct val="100000"/>
            </a:lnSpc>
          </a:pPr>
          <a:endParaRPr lang="en-US"/>
        </a:p>
      </dgm:t>
    </dgm:pt>
    <dgm:pt modelId="{A566A192-FA72-4241-9B67-222285C6C3A4}">
      <dgm:prSet/>
      <dgm:spPr/>
      <dgm:t>
        <a:bodyPr/>
        <a:lstStyle/>
        <a:p>
          <a:pPr>
            <a:lnSpc>
              <a:spcPct val="100000"/>
            </a:lnSpc>
          </a:pPr>
          <a:r>
            <a:rPr lang="en-US" dirty="0"/>
            <a:t>Use this application for future stock/financial analysis</a:t>
          </a:r>
        </a:p>
      </dgm:t>
    </dgm:pt>
    <dgm:pt modelId="{F91BE1BA-DDF0-4CFA-88EB-499C3719D872}" type="parTrans" cxnId="{A9226144-BC9E-4009-A965-295A5E96A2AB}">
      <dgm:prSet/>
      <dgm:spPr/>
      <dgm:t>
        <a:bodyPr/>
        <a:lstStyle/>
        <a:p>
          <a:endParaRPr lang="en-US"/>
        </a:p>
      </dgm:t>
    </dgm:pt>
    <dgm:pt modelId="{DC27BC7C-BB22-43D4-B162-29C2981AFDBE}" type="sibTrans" cxnId="{A9226144-BC9E-4009-A965-295A5E96A2AB}">
      <dgm:prSet/>
      <dgm:spPr/>
      <dgm:t>
        <a:bodyPr/>
        <a:lstStyle/>
        <a:p>
          <a:endParaRPr lang="en-US"/>
        </a:p>
      </dgm:t>
    </dgm:pt>
    <dgm:pt modelId="{A425CCA4-4B53-45C9-A994-DD85B8B79D3F}" type="pres">
      <dgm:prSet presAssocID="{F64556AC-5624-4988-8BE8-7630AF2F24FA}" presName="root" presStyleCnt="0">
        <dgm:presLayoutVars>
          <dgm:dir/>
          <dgm:resizeHandles val="exact"/>
        </dgm:presLayoutVars>
      </dgm:prSet>
      <dgm:spPr/>
    </dgm:pt>
    <dgm:pt modelId="{461C520B-0DB1-4658-B6E7-10F7C639A5A2}" type="pres">
      <dgm:prSet presAssocID="{F64556AC-5624-4988-8BE8-7630AF2F24FA}" presName="container" presStyleCnt="0">
        <dgm:presLayoutVars>
          <dgm:dir/>
          <dgm:resizeHandles val="exact"/>
        </dgm:presLayoutVars>
      </dgm:prSet>
      <dgm:spPr/>
    </dgm:pt>
    <dgm:pt modelId="{4C057CDA-B1C4-4060-BAA7-C26911C88716}" type="pres">
      <dgm:prSet presAssocID="{87893188-71B3-40D8-8A3E-9E3A9385FF95}" presName="compNode" presStyleCnt="0"/>
      <dgm:spPr/>
    </dgm:pt>
    <dgm:pt modelId="{9799BC28-AA56-485D-8540-05C54C2659DB}" type="pres">
      <dgm:prSet presAssocID="{87893188-71B3-40D8-8A3E-9E3A9385FF95}" presName="iconBgRect" presStyleLbl="bgShp" presStyleIdx="0" presStyleCnt="6"/>
      <dgm:spPr/>
    </dgm:pt>
    <dgm:pt modelId="{044DED43-C399-47E0-A9CF-18A06DAD47B6}" type="pres">
      <dgm:prSet presAssocID="{87893188-71B3-40D8-8A3E-9E3A9385FF9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FB88C8C8-972B-404E-9294-21890117125E}" type="pres">
      <dgm:prSet presAssocID="{87893188-71B3-40D8-8A3E-9E3A9385FF95}" presName="spaceRect" presStyleCnt="0"/>
      <dgm:spPr/>
    </dgm:pt>
    <dgm:pt modelId="{F45DFEE3-B34C-4061-AFC7-07C54263232F}" type="pres">
      <dgm:prSet presAssocID="{87893188-71B3-40D8-8A3E-9E3A9385FF95}" presName="textRect" presStyleLbl="revTx" presStyleIdx="0" presStyleCnt="6">
        <dgm:presLayoutVars>
          <dgm:chMax val="1"/>
          <dgm:chPref val="1"/>
        </dgm:presLayoutVars>
      </dgm:prSet>
      <dgm:spPr/>
    </dgm:pt>
    <dgm:pt modelId="{F7B5F023-CCA6-462F-918F-B4B4EAB889D9}" type="pres">
      <dgm:prSet presAssocID="{1109A9E1-7B1E-4FC3-B3F9-FCC1C8B6426F}" presName="sibTrans" presStyleLbl="sibTrans2D1" presStyleIdx="0" presStyleCnt="0"/>
      <dgm:spPr/>
    </dgm:pt>
    <dgm:pt modelId="{06CA8874-7FF5-4082-AC37-ADE95864D356}" type="pres">
      <dgm:prSet presAssocID="{7A7E1CCD-E132-4784-A943-061908014FF0}" presName="compNode" presStyleCnt="0"/>
      <dgm:spPr/>
    </dgm:pt>
    <dgm:pt modelId="{25C8A597-32B5-404E-83D3-701A1FCB2340}" type="pres">
      <dgm:prSet presAssocID="{7A7E1CCD-E132-4784-A943-061908014FF0}" presName="iconBgRect" presStyleLbl="bgShp" presStyleIdx="1" presStyleCnt="6"/>
      <dgm:spPr/>
    </dgm:pt>
    <dgm:pt modelId="{AE34332E-4827-4191-B6FE-6ACC19F677BE}" type="pres">
      <dgm:prSet presAssocID="{7A7E1CCD-E132-4784-A943-061908014FF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md(terminal)1"/>
        </a:ext>
      </dgm:extLst>
    </dgm:pt>
    <dgm:pt modelId="{C8EC8D46-9CDC-4F66-A7A2-08872EAE8898}" type="pres">
      <dgm:prSet presAssocID="{7A7E1CCD-E132-4784-A943-061908014FF0}" presName="spaceRect" presStyleCnt="0"/>
      <dgm:spPr/>
    </dgm:pt>
    <dgm:pt modelId="{B3D99BB2-0A1C-4128-B3CF-D2DE2D2B87CD}" type="pres">
      <dgm:prSet presAssocID="{7A7E1CCD-E132-4784-A943-061908014FF0}" presName="textRect" presStyleLbl="revTx" presStyleIdx="1" presStyleCnt="6">
        <dgm:presLayoutVars>
          <dgm:chMax val="1"/>
          <dgm:chPref val="1"/>
        </dgm:presLayoutVars>
      </dgm:prSet>
      <dgm:spPr/>
    </dgm:pt>
    <dgm:pt modelId="{B8E9F22B-589B-44AC-A871-0021CE54332C}" type="pres">
      <dgm:prSet presAssocID="{9622FE5D-7168-4DB3-B229-716B10D02BF7}" presName="sibTrans" presStyleLbl="sibTrans2D1" presStyleIdx="0" presStyleCnt="0"/>
      <dgm:spPr/>
    </dgm:pt>
    <dgm:pt modelId="{A957AA7D-F3C2-4D68-A2E0-88AD3BAF5C28}" type="pres">
      <dgm:prSet presAssocID="{0E91E650-9F47-4F07-8B50-FD9A2FBDA624}" presName="compNode" presStyleCnt="0"/>
      <dgm:spPr/>
    </dgm:pt>
    <dgm:pt modelId="{6D1C493F-038C-4341-9036-687D0C3395FA}" type="pres">
      <dgm:prSet presAssocID="{0E91E650-9F47-4F07-8B50-FD9A2FBDA624}" presName="iconBgRect" presStyleLbl="bgShp" presStyleIdx="2" presStyleCnt="6"/>
      <dgm:spPr/>
    </dgm:pt>
    <dgm:pt modelId="{AAD955F1-7CF0-43CC-8AB5-9997CD9DE93C}" type="pres">
      <dgm:prSet presAssocID="{0E91E650-9F47-4F07-8B50-FD9A2FBDA62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E14955D-2E61-4F06-8715-3C5AC403215B}" type="pres">
      <dgm:prSet presAssocID="{0E91E650-9F47-4F07-8B50-FD9A2FBDA624}" presName="spaceRect" presStyleCnt="0"/>
      <dgm:spPr/>
    </dgm:pt>
    <dgm:pt modelId="{1237E163-1587-43BF-B87A-D46826FBF4B7}" type="pres">
      <dgm:prSet presAssocID="{0E91E650-9F47-4F07-8B50-FD9A2FBDA624}" presName="textRect" presStyleLbl="revTx" presStyleIdx="2" presStyleCnt="6">
        <dgm:presLayoutVars>
          <dgm:chMax val="1"/>
          <dgm:chPref val="1"/>
        </dgm:presLayoutVars>
      </dgm:prSet>
      <dgm:spPr/>
    </dgm:pt>
    <dgm:pt modelId="{372D6EEC-48C6-43D4-97DE-DEB8EEC0D80D}" type="pres">
      <dgm:prSet presAssocID="{7161935C-5A7F-4015-A63C-1C75D66948AA}" presName="sibTrans" presStyleLbl="sibTrans2D1" presStyleIdx="0" presStyleCnt="0"/>
      <dgm:spPr/>
    </dgm:pt>
    <dgm:pt modelId="{A908D150-C0D1-4417-9B42-8B1FA0AE9CB1}" type="pres">
      <dgm:prSet presAssocID="{98A93E4D-4806-4840-BD7A-5F9C2E37BB8F}" presName="compNode" presStyleCnt="0"/>
      <dgm:spPr/>
    </dgm:pt>
    <dgm:pt modelId="{5998615D-B2CD-4265-9C36-E0C0DA3EC871}" type="pres">
      <dgm:prSet presAssocID="{98A93E4D-4806-4840-BD7A-5F9C2E37BB8F}" presName="iconBgRect" presStyleLbl="bgShp" presStyleIdx="3" presStyleCnt="6"/>
      <dgm:spPr/>
    </dgm:pt>
    <dgm:pt modelId="{1EDF848C-BC8B-4C33-B032-85E61D73DB82}" type="pres">
      <dgm:prSet presAssocID="{98A93E4D-4806-4840-BD7A-5F9C2E37BB8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tcoin"/>
        </a:ext>
      </dgm:extLst>
    </dgm:pt>
    <dgm:pt modelId="{7500C447-740C-40C3-9411-E9DACF91A8A3}" type="pres">
      <dgm:prSet presAssocID="{98A93E4D-4806-4840-BD7A-5F9C2E37BB8F}" presName="spaceRect" presStyleCnt="0"/>
      <dgm:spPr/>
    </dgm:pt>
    <dgm:pt modelId="{A3920739-6426-4AFC-8ACA-59E25ADBFE09}" type="pres">
      <dgm:prSet presAssocID="{98A93E4D-4806-4840-BD7A-5F9C2E37BB8F}" presName="textRect" presStyleLbl="revTx" presStyleIdx="3" presStyleCnt="6">
        <dgm:presLayoutVars>
          <dgm:chMax val="1"/>
          <dgm:chPref val="1"/>
        </dgm:presLayoutVars>
      </dgm:prSet>
      <dgm:spPr/>
    </dgm:pt>
    <dgm:pt modelId="{F87319FE-2042-469E-B6DF-9789689F6029}" type="pres">
      <dgm:prSet presAssocID="{14CB319A-8F3A-48AC-B48A-4792EA752CE6}" presName="sibTrans" presStyleLbl="sibTrans2D1" presStyleIdx="0" presStyleCnt="0"/>
      <dgm:spPr/>
    </dgm:pt>
    <dgm:pt modelId="{AA3371CD-F600-456A-8470-8FB070F54F68}" type="pres">
      <dgm:prSet presAssocID="{AB02AC83-23AD-45D3-B411-3F39AB649135}" presName="compNode" presStyleCnt="0"/>
      <dgm:spPr/>
    </dgm:pt>
    <dgm:pt modelId="{C1F2357F-BEDF-45B4-A3E3-26CE41C82A34}" type="pres">
      <dgm:prSet presAssocID="{AB02AC83-23AD-45D3-B411-3F39AB649135}" presName="iconBgRect" presStyleLbl="bgShp" presStyleIdx="4" presStyleCnt="6"/>
      <dgm:spPr/>
    </dgm:pt>
    <dgm:pt modelId="{8F6D23F0-D8B9-43F4-BBF8-90C1B08C3712}" type="pres">
      <dgm:prSet presAssocID="{AB02AC83-23AD-45D3-B411-3F39AB64913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itor"/>
        </a:ext>
      </dgm:extLst>
    </dgm:pt>
    <dgm:pt modelId="{40A2E6D4-0155-48CB-B001-B3FE63B1C553}" type="pres">
      <dgm:prSet presAssocID="{AB02AC83-23AD-45D3-B411-3F39AB649135}" presName="spaceRect" presStyleCnt="0"/>
      <dgm:spPr/>
    </dgm:pt>
    <dgm:pt modelId="{78339C8E-989C-49F0-BBA1-916722929305}" type="pres">
      <dgm:prSet presAssocID="{AB02AC83-23AD-45D3-B411-3F39AB649135}" presName="textRect" presStyleLbl="revTx" presStyleIdx="4" presStyleCnt="6">
        <dgm:presLayoutVars>
          <dgm:chMax val="1"/>
          <dgm:chPref val="1"/>
        </dgm:presLayoutVars>
      </dgm:prSet>
      <dgm:spPr/>
    </dgm:pt>
    <dgm:pt modelId="{210FD3D2-A5C7-44D9-B300-9C2B61805B50}" type="pres">
      <dgm:prSet presAssocID="{1DD4FA4E-98FC-4547-81F4-D878AC22D192}" presName="sibTrans" presStyleLbl="sibTrans2D1" presStyleIdx="0" presStyleCnt="0"/>
      <dgm:spPr/>
    </dgm:pt>
    <dgm:pt modelId="{7AEE9C5F-734C-43AC-A067-19A76426744C}" type="pres">
      <dgm:prSet presAssocID="{A566A192-FA72-4241-9B67-222285C6C3A4}" presName="compNode" presStyleCnt="0"/>
      <dgm:spPr/>
    </dgm:pt>
    <dgm:pt modelId="{08ED4C3C-571A-422E-9213-9423E7DBA63F}" type="pres">
      <dgm:prSet presAssocID="{A566A192-FA72-4241-9B67-222285C6C3A4}" presName="iconBgRect" presStyleLbl="bgShp" presStyleIdx="5" presStyleCnt="6"/>
      <dgm:spPr/>
    </dgm:pt>
    <dgm:pt modelId="{DBE11274-8820-44DE-912D-5DAFD557A31B}" type="pres">
      <dgm:prSet presAssocID="{A566A192-FA72-4241-9B67-222285C6C3A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Upward trend"/>
        </a:ext>
      </dgm:extLst>
    </dgm:pt>
    <dgm:pt modelId="{DE4A18AC-1153-49BD-B671-F14B158218F4}" type="pres">
      <dgm:prSet presAssocID="{A566A192-FA72-4241-9B67-222285C6C3A4}" presName="spaceRect" presStyleCnt="0"/>
      <dgm:spPr/>
    </dgm:pt>
    <dgm:pt modelId="{ED5119FF-BF06-416D-B646-B5BC530979DB}" type="pres">
      <dgm:prSet presAssocID="{A566A192-FA72-4241-9B67-222285C6C3A4}" presName="textRect" presStyleLbl="revTx" presStyleIdx="5" presStyleCnt="6">
        <dgm:presLayoutVars>
          <dgm:chMax val="1"/>
          <dgm:chPref val="1"/>
        </dgm:presLayoutVars>
      </dgm:prSet>
      <dgm:spPr/>
    </dgm:pt>
  </dgm:ptLst>
  <dgm:cxnLst>
    <dgm:cxn modelId="{A491071A-85CF-4A4E-9B14-1AB664A65D45}" srcId="{F64556AC-5624-4988-8BE8-7630AF2F24FA}" destId="{0E91E650-9F47-4F07-8B50-FD9A2FBDA624}" srcOrd="2" destOrd="0" parTransId="{BEBF753B-CF4C-4815-8686-65ABE69AB624}" sibTransId="{7161935C-5A7F-4015-A63C-1C75D66948AA}"/>
    <dgm:cxn modelId="{524F6B36-7B7D-4A04-8DAB-AEEAC81A8264}" srcId="{F64556AC-5624-4988-8BE8-7630AF2F24FA}" destId="{98A93E4D-4806-4840-BD7A-5F9C2E37BB8F}" srcOrd="3" destOrd="0" parTransId="{F221FC13-F14B-4EDE-8799-E33AEFCF3E60}" sibTransId="{14CB319A-8F3A-48AC-B48A-4792EA752CE6}"/>
    <dgm:cxn modelId="{BEC1353F-92DB-4B96-839E-238A4FBAF6DF}" type="presOf" srcId="{1DD4FA4E-98FC-4547-81F4-D878AC22D192}" destId="{210FD3D2-A5C7-44D9-B300-9C2B61805B50}" srcOrd="0" destOrd="0" presId="urn:microsoft.com/office/officeart/2018/2/layout/IconCircleList"/>
    <dgm:cxn modelId="{A9226144-BC9E-4009-A965-295A5E96A2AB}" srcId="{F64556AC-5624-4988-8BE8-7630AF2F24FA}" destId="{A566A192-FA72-4241-9B67-222285C6C3A4}" srcOrd="5" destOrd="0" parTransId="{F91BE1BA-DDF0-4CFA-88EB-499C3719D872}" sibTransId="{DC27BC7C-BB22-43D4-B162-29C2981AFDBE}"/>
    <dgm:cxn modelId="{AB91E464-93A5-4500-BF27-68A147451174}" srcId="{F64556AC-5624-4988-8BE8-7630AF2F24FA}" destId="{87893188-71B3-40D8-8A3E-9E3A9385FF95}" srcOrd="0" destOrd="0" parTransId="{0FC6E4C8-C742-41DD-9A82-1B0AA2419469}" sibTransId="{1109A9E1-7B1E-4FC3-B3F9-FCC1C8B6426F}"/>
    <dgm:cxn modelId="{3DCDC948-C21D-41AA-9DB1-5894C0C71546}" type="presOf" srcId="{AB02AC83-23AD-45D3-B411-3F39AB649135}" destId="{78339C8E-989C-49F0-BBA1-916722929305}" srcOrd="0" destOrd="0" presId="urn:microsoft.com/office/officeart/2018/2/layout/IconCircleList"/>
    <dgm:cxn modelId="{02B84B49-C8A8-49AB-8AB5-BCB5995FF8B6}" srcId="{F64556AC-5624-4988-8BE8-7630AF2F24FA}" destId="{AB02AC83-23AD-45D3-B411-3F39AB649135}" srcOrd="4" destOrd="0" parTransId="{2F9D6134-97D6-4627-8623-0E6E22587503}" sibTransId="{1DD4FA4E-98FC-4547-81F4-D878AC22D192}"/>
    <dgm:cxn modelId="{95FC1A51-4F5D-45E0-9E3E-F9A2C106456F}" type="presOf" srcId="{87893188-71B3-40D8-8A3E-9E3A9385FF95}" destId="{F45DFEE3-B34C-4061-AFC7-07C54263232F}" srcOrd="0" destOrd="0" presId="urn:microsoft.com/office/officeart/2018/2/layout/IconCircleList"/>
    <dgm:cxn modelId="{FD31F37A-4A1A-4A26-A277-789A4417384A}" type="presOf" srcId="{7161935C-5A7F-4015-A63C-1C75D66948AA}" destId="{372D6EEC-48C6-43D4-97DE-DEB8EEC0D80D}" srcOrd="0" destOrd="0" presId="urn:microsoft.com/office/officeart/2018/2/layout/IconCircleList"/>
    <dgm:cxn modelId="{5C7DF485-7A5B-4389-AF38-90F47BF8425D}" type="presOf" srcId="{98A93E4D-4806-4840-BD7A-5F9C2E37BB8F}" destId="{A3920739-6426-4AFC-8ACA-59E25ADBFE09}" srcOrd="0" destOrd="0" presId="urn:microsoft.com/office/officeart/2018/2/layout/IconCircleList"/>
    <dgm:cxn modelId="{D183F5A3-BCDB-4D2F-8769-D728835C8BE8}" type="presOf" srcId="{F64556AC-5624-4988-8BE8-7630AF2F24FA}" destId="{A425CCA4-4B53-45C9-A994-DD85B8B79D3F}" srcOrd="0" destOrd="0" presId="urn:microsoft.com/office/officeart/2018/2/layout/IconCircleList"/>
    <dgm:cxn modelId="{CE4AACB1-C635-444D-9348-18C43AAA702A}" type="presOf" srcId="{1109A9E1-7B1E-4FC3-B3F9-FCC1C8B6426F}" destId="{F7B5F023-CCA6-462F-918F-B4B4EAB889D9}" srcOrd="0" destOrd="0" presId="urn:microsoft.com/office/officeart/2018/2/layout/IconCircleList"/>
    <dgm:cxn modelId="{BBF0F2B5-778E-49F0-BA56-18DE01B6F3F8}" type="presOf" srcId="{9622FE5D-7168-4DB3-B229-716B10D02BF7}" destId="{B8E9F22B-589B-44AC-A871-0021CE54332C}" srcOrd="0" destOrd="0" presId="urn:microsoft.com/office/officeart/2018/2/layout/IconCircleList"/>
    <dgm:cxn modelId="{93BD51BD-2B7D-4654-A6A5-5BB1A29946B4}" type="presOf" srcId="{7A7E1CCD-E132-4784-A943-061908014FF0}" destId="{B3D99BB2-0A1C-4128-B3CF-D2DE2D2B87CD}" srcOrd="0" destOrd="0" presId="urn:microsoft.com/office/officeart/2018/2/layout/IconCircleList"/>
    <dgm:cxn modelId="{3E2A20D8-64D4-4704-8139-FD55D6B62FB9}" srcId="{F64556AC-5624-4988-8BE8-7630AF2F24FA}" destId="{7A7E1CCD-E132-4784-A943-061908014FF0}" srcOrd="1" destOrd="0" parTransId="{04F297F5-D1C4-48A9-A9A8-A2F87AFB5946}" sibTransId="{9622FE5D-7168-4DB3-B229-716B10D02BF7}"/>
    <dgm:cxn modelId="{1EAC3CD9-188A-4A30-94F5-80A1087D6A12}" type="presOf" srcId="{A566A192-FA72-4241-9B67-222285C6C3A4}" destId="{ED5119FF-BF06-416D-B646-B5BC530979DB}" srcOrd="0" destOrd="0" presId="urn:microsoft.com/office/officeart/2018/2/layout/IconCircleList"/>
    <dgm:cxn modelId="{7F8295E8-AB07-4379-B183-1C3D7912A9E9}" type="presOf" srcId="{14CB319A-8F3A-48AC-B48A-4792EA752CE6}" destId="{F87319FE-2042-469E-B6DF-9789689F6029}" srcOrd="0" destOrd="0" presId="urn:microsoft.com/office/officeart/2018/2/layout/IconCircleList"/>
    <dgm:cxn modelId="{F8B43AF2-7812-4644-B7E4-51572655AAC4}" type="presOf" srcId="{0E91E650-9F47-4F07-8B50-FD9A2FBDA624}" destId="{1237E163-1587-43BF-B87A-D46826FBF4B7}" srcOrd="0" destOrd="0" presId="urn:microsoft.com/office/officeart/2018/2/layout/IconCircleList"/>
    <dgm:cxn modelId="{37DE821D-06DD-48A8-9CE3-F51581A13B98}" type="presParOf" srcId="{A425CCA4-4B53-45C9-A994-DD85B8B79D3F}" destId="{461C520B-0DB1-4658-B6E7-10F7C639A5A2}" srcOrd="0" destOrd="0" presId="urn:microsoft.com/office/officeart/2018/2/layout/IconCircleList"/>
    <dgm:cxn modelId="{E8ACB169-D760-48BB-9C23-4ECC205C59D4}" type="presParOf" srcId="{461C520B-0DB1-4658-B6E7-10F7C639A5A2}" destId="{4C057CDA-B1C4-4060-BAA7-C26911C88716}" srcOrd="0" destOrd="0" presId="urn:microsoft.com/office/officeart/2018/2/layout/IconCircleList"/>
    <dgm:cxn modelId="{C4CC620F-FDBB-4E0B-9622-9B1057F4617D}" type="presParOf" srcId="{4C057CDA-B1C4-4060-BAA7-C26911C88716}" destId="{9799BC28-AA56-485D-8540-05C54C2659DB}" srcOrd="0" destOrd="0" presId="urn:microsoft.com/office/officeart/2018/2/layout/IconCircleList"/>
    <dgm:cxn modelId="{25AFE979-D825-4B40-B69F-72E968E93CFC}" type="presParOf" srcId="{4C057CDA-B1C4-4060-BAA7-C26911C88716}" destId="{044DED43-C399-47E0-A9CF-18A06DAD47B6}" srcOrd="1" destOrd="0" presId="urn:microsoft.com/office/officeart/2018/2/layout/IconCircleList"/>
    <dgm:cxn modelId="{B962F99D-7E76-4F8A-9032-E734141C7B2B}" type="presParOf" srcId="{4C057CDA-B1C4-4060-BAA7-C26911C88716}" destId="{FB88C8C8-972B-404E-9294-21890117125E}" srcOrd="2" destOrd="0" presId="urn:microsoft.com/office/officeart/2018/2/layout/IconCircleList"/>
    <dgm:cxn modelId="{05A20F56-D343-4C9F-8841-1BF175EAC6DE}" type="presParOf" srcId="{4C057CDA-B1C4-4060-BAA7-C26911C88716}" destId="{F45DFEE3-B34C-4061-AFC7-07C54263232F}" srcOrd="3" destOrd="0" presId="urn:microsoft.com/office/officeart/2018/2/layout/IconCircleList"/>
    <dgm:cxn modelId="{DD4847F3-EEE3-411A-8D69-8B8845670B72}" type="presParOf" srcId="{461C520B-0DB1-4658-B6E7-10F7C639A5A2}" destId="{F7B5F023-CCA6-462F-918F-B4B4EAB889D9}" srcOrd="1" destOrd="0" presId="urn:microsoft.com/office/officeart/2018/2/layout/IconCircleList"/>
    <dgm:cxn modelId="{C57E38C8-86BD-4913-9C47-EF9674639841}" type="presParOf" srcId="{461C520B-0DB1-4658-B6E7-10F7C639A5A2}" destId="{06CA8874-7FF5-4082-AC37-ADE95864D356}" srcOrd="2" destOrd="0" presId="urn:microsoft.com/office/officeart/2018/2/layout/IconCircleList"/>
    <dgm:cxn modelId="{B0A86432-40E7-4DE1-AC91-8633AC68AD25}" type="presParOf" srcId="{06CA8874-7FF5-4082-AC37-ADE95864D356}" destId="{25C8A597-32B5-404E-83D3-701A1FCB2340}" srcOrd="0" destOrd="0" presId="urn:microsoft.com/office/officeart/2018/2/layout/IconCircleList"/>
    <dgm:cxn modelId="{37A9D6E6-C593-4CC9-B843-2F854E005008}" type="presParOf" srcId="{06CA8874-7FF5-4082-AC37-ADE95864D356}" destId="{AE34332E-4827-4191-B6FE-6ACC19F677BE}" srcOrd="1" destOrd="0" presId="urn:microsoft.com/office/officeart/2018/2/layout/IconCircleList"/>
    <dgm:cxn modelId="{72A275F5-9053-4DC1-97F9-0C3E993BE656}" type="presParOf" srcId="{06CA8874-7FF5-4082-AC37-ADE95864D356}" destId="{C8EC8D46-9CDC-4F66-A7A2-08872EAE8898}" srcOrd="2" destOrd="0" presId="urn:microsoft.com/office/officeart/2018/2/layout/IconCircleList"/>
    <dgm:cxn modelId="{11898280-E96D-474A-A3BF-6ECC81FB64E1}" type="presParOf" srcId="{06CA8874-7FF5-4082-AC37-ADE95864D356}" destId="{B3D99BB2-0A1C-4128-B3CF-D2DE2D2B87CD}" srcOrd="3" destOrd="0" presId="urn:microsoft.com/office/officeart/2018/2/layout/IconCircleList"/>
    <dgm:cxn modelId="{CAB1A5E9-A021-4AE2-BFF0-0D9707BE9083}" type="presParOf" srcId="{461C520B-0DB1-4658-B6E7-10F7C639A5A2}" destId="{B8E9F22B-589B-44AC-A871-0021CE54332C}" srcOrd="3" destOrd="0" presId="urn:microsoft.com/office/officeart/2018/2/layout/IconCircleList"/>
    <dgm:cxn modelId="{46AB242D-D2B3-4BE0-96CA-023093F21785}" type="presParOf" srcId="{461C520B-0DB1-4658-B6E7-10F7C639A5A2}" destId="{A957AA7D-F3C2-4D68-A2E0-88AD3BAF5C28}" srcOrd="4" destOrd="0" presId="urn:microsoft.com/office/officeart/2018/2/layout/IconCircleList"/>
    <dgm:cxn modelId="{E15D46BA-EEF8-4A2F-BCA4-20735024E20D}" type="presParOf" srcId="{A957AA7D-F3C2-4D68-A2E0-88AD3BAF5C28}" destId="{6D1C493F-038C-4341-9036-687D0C3395FA}" srcOrd="0" destOrd="0" presId="urn:microsoft.com/office/officeart/2018/2/layout/IconCircleList"/>
    <dgm:cxn modelId="{119E1E83-E591-4507-BB98-D796E92673CB}" type="presParOf" srcId="{A957AA7D-F3C2-4D68-A2E0-88AD3BAF5C28}" destId="{AAD955F1-7CF0-43CC-8AB5-9997CD9DE93C}" srcOrd="1" destOrd="0" presId="urn:microsoft.com/office/officeart/2018/2/layout/IconCircleList"/>
    <dgm:cxn modelId="{96E1ED7B-7667-4660-9A37-AFEBED19D5B6}" type="presParOf" srcId="{A957AA7D-F3C2-4D68-A2E0-88AD3BAF5C28}" destId="{DE14955D-2E61-4F06-8715-3C5AC403215B}" srcOrd="2" destOrd="0" presId="urn:microsoft.com/office/officeart/2018/2/layout/IconCircleList"/>
    <dgm:cxn modelId="{E15F0C11-70A2-4091-974A-B458B287D809}" type="presParOf" srcId="{A957AA7D-F3C2-4D68-A2E0-88AD3BAF5C28}" destId="{1237E163-1587-43BF-B87A-D46826FBF4B7}" srcOrd="3" destOrd="0" presId="urn:microsoft.com/office/officeart/2018/2/layout/IconCircleList"/>
    <dgm:cxn modelId="{324533E7-A68C-4B5D-AA95-D08766555FF8}" type="presParOf" srcId="{461C520B-0DB1-4658-B6E7-10F7C639A5A2}" destId="{372D6EEC-48C6-43D4-97DE-DEB8EEC0D80D}" srcOrd="5" destOrd="0" presId="urn:microsoft.com/office/officeart/2018/2/layout/IconCircleList"/>
    <dgm:cxn modelId="{6D045CB0-DBF6-4907-9DE5-81267424CB1F}" type="presParOf" srcId="{461C520B-0DB1-4658-B6E7-10F7C639A5A2}" destId="{A908D150-C0D1-4417-9B42-8B1FA0AE9CB1}" srcOrd="6" destOrd="0" presId="urn:microsoft.com/office/officeart/2018/2/layout/IconCircleList"/>
    <dgm:cxn modelId="{B822628B-6538-45CA-92BA-830A3C63CB2B}" type="presParOf" srcId="{A908D150-C0D1-4417-9B42-8B1FA0AE9CB1}" destId="{5998615D-B2CD-4265-9C36-E0C0DA3EC871}" srcOrd="0" destOrd="0" presId="urn:microsoft.com/office/officeart/2018/2/layout/IconCircleList"/>
    <dgm:cxn modelId="{2FDDB3E1-BE07-4CDF-A9F2-FBAD04EB3C6C}" type="presParOf" srcId="{A908D150-C0D1-4417-9B42-8B1FA0AE9CB1}" destId="{1EDF848C-BC8B-4C33-B032-85E61D73DB82}" srcOrd="1" destOrd="0" presId="urn:microsoft.com/office/officeart/2018/2/layout/IconCircleList"/>
    <dgm:cxn modelId="{B58D1A8D-06D8-4CE0-9897-557653A61958}" type="presParOf" srcId="{A908D150-C0D1-4417-9B42-8B1FA0AE9CB1}" destId="{7500C447-740C-40C3-9411-E9DACF91A8A3}" srcOrd="2" destOrd="0" presId="urn:microsoft.com/office/officeart/2018/2/layout/IconCircleList"/>
    <dgm:cxn modelId="{EF039470-9FEB-442C-9E4D-32C3A45A862C}" type="presParOf" srcId="{A908D150-C0D1-4417-9B42-8B1FA0AE9CB1}" destId="{A3920739-6426-4AFC-8ACA-59E25ADBFE09}" srcOrd="3" destOrd="0" presId="urn:microsoft.com/office/officeart/2018/2/layout/IconCircleList"/>
    <dgm:cxn modelId="{AEA6604C-72F3-4471-9C7B-EB0ECE2113AD}" type="presParOf" srcId="{461C520B-0DB1-4658-B6E7-10F7C639A5A2}" destId="{F87319FE-2042-469E-B6DF-9789689F6029}" srcOrd="7" destOrd="0" presId="urn:microsoft.com/office/officeart/2018/2/layout/IconCircleList"/>
    <dgm:cxn modelId="{366D20A8-D85A-4E5D-9113-D5E12540A3D0}" type="presParOf" srcId="{461C520B-0DB1-4658-B6E7-10F7C639A5A2}" destId="{AA3371CD-F600-456A-8470-8FB070F54F68}" srcOrd="8" destOrd="0" presId="urn:microsoft.com/office/officeart/2018/2/layout/IconCircleList"/>
    <dgm:cxn modelId="{CCE04778-7767-4001-BF88-4E38C01DA86F}" type="presParOf" srcId="{AA3371CD-F600-456A-8470-8FB070F54F68}" destId="{C1F2357F-BEDF-45B4-A3E3-26CE41C82A34}" srcOrd="0" destOrd="0" presId="urn:microsoft.com/office/officeart/2018/2/layout/IconCircleList"/>
    <dgm:cxn modelId="{FD736046-34EE-4A19-A6EE-0F073AA93A20}" type="presParOf" srcId="{AA3371CD-F600-456A-8470-8FB070F54F68}" destId="{8F6D23F0-D8B9-43F4-BBF8-90C1B08C3712}" srcOrd="1" destOrd="0" presId="urn:microsoft.com/office/officeart/2018/2/layout/IconCircleList"/>
    <dgm:cxn modelId="{64F2094E-7013-4F4D-A256-483ECC4A7255}" type="presParOf" srcId="{AA3371CD-F600-456A-8470-8FB070F54F68}" destId="{40A2E6D4-0155-48CB-B001-B3FE63B1C553}" srcOrd="2" destOrd="0" presId="urn:microsoft.com/office/officeart/2018/2/layout/IconCircleList"/>
    <dgm:cxn modelId="{3B7DEA22-726E-4E2B-9034-D0C9B16572A5}" type="presParOf" srcId="{AA3371CD-F600-456A-8470-8FB070F54F68}" destId="{78339C8E-989C-49F0-BBA1-916722929305}" srcOrd="3" destOrd="0" presId="urn:microsoft.com/office/officeart/2018/2/layout/IconCircleList"/>
    <dgm:cxn modelId="{9934B6B7-B59A-4C00-9722-869C41A61875}" type="presParOf" srcId="{461C520B-0DB1-4658-B6E7-10F7C639A5A2}" destId="{210FD3D2-A5C7-44D9-B300-9C2B61805B50}" srcOrd="9" destOrd="0" presId="urn:microsoft.com/office/officeart/2018/2/layout/IconCircleList"/>
    <dgm:cxn modelId="{E6E7B334-4282-4D01-BD3C-0216FE74C07B}" type="presParOf" srcId="{461C520B-0DB1-4658-B6E7-10F7C639A5A2}" destId="{7AEE9C5F-734C-43AC-A067-19A76426744C}" srcOrd="10" destOrd="0" presId="urn:microsoft.com/office/officeart/2018/2/layout/IconCircleList"/>
    <dgm:cxn modelId="{26CEBDA2-524F-40DE-BA06-1982C3E01FD8}" type="presParOf" srcId="{7AEE9C5F-734C-43AC-A067-19A76426744C}" destId="{08ED4C3C-571A-422E-9213-9423E7DBA63F}" srcOrd="0" destOrd="0" presId="urn:microsoft.com/office/officeart/2018/2/layout/IconCircleList"/>
    <dgm:cxn modelId="{84CF5BB3-AA54-439C-819B-3429543E126B}" type="presParOf" srcId="{7AEE9C5F-734C-43AC-A067-19A76426744C}" destId="{DBE11274-8820-44DE-912D-5DAFD557A31B}" srcOrd="1" destOrd="0" presId="urn:microsoft.com/office/officeart/2018/2/layout/IconCircleList"/>
    <dgm:cxn modelId="{A6FEFCA6-9E8C-444E-9161-BAF54200F77C}" type="presParOf" srcId="{7AEE9C5F-734C-43AC-A067-19A76426744C}" destId="{DE4A18AC-1153-49BD-B671-F14B158218F4}" srcOrd="2" destOrd="0" presId="urn:microsoft.com/office/officeart/2018/2/layout/IconCircleList"/>
    <dgm:cxn modelId="{84CA6F2A-C032-45A5-8F80-41A48F03B914}" type="presParOf" srcId="{7AEE9C5F-734C-43AC-A067-19A76426744C}" destId="{ED5119FF-BF06-416D-B646-B5BC530979D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481B9-3B08-4EAB-9365-03DD57DDD338}">
      <dsp:nvSpPr>
        <dsp:cNvPr id="0" name=""/>
        <dsp:cNvSpPr/>
      </dsp:nvSpPr>
      <dsp:spPr>
        <a:xfrm>
          <a:off x="9354" y="528096"/>
          <a:ext cx="2796011" cy="3407638"/>
        </a:xfrm>
        <a:prstGeom prst="roundRect">
          <a:avLst>
            <a:gd name="adj" fmla="val 10000"/>
          </a:avLst>
        </a:prstGeom>
        <a:solidFill>
          <a:schemeClr val="accent1">
            <a:lumMod val="7500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Predicting how the stock market is one of the most difficult things to do. There are so many factors involved in the prediction – physical factors vs. physiological, rational and irrational behavior, etc. All these aspects combine to make share prices volatile and difficult to predict with a high degree of accuracy.</a:t>
          </a:r>
        </a:p>
      </dsp:txBody>
      <dsp:txXfrm>
        <a:off x="91246" y="609988"/>
        <a:ext cx="2632227" cy="3243854"/>
      </dsp:txXfrm>
    </dsp:sp>
    <dsp:sp modelId="{113254DD-E759-4C6A-8AA0-63C250EF421B}">
      <dsp:nvSpPr>
        <dsp:cNvPr id="0" name=""/>
        <dsp:cNvSpPr/>
      </dsp:nvSpPr>
      <dsp:spPr>
        <a:xfrm>
          <a:off x="3084967" y="1885210"/>
          <a:ext cx="592754" cy="69341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084967" y="2023892"/>
        <a:ext cx="414928" cy="416046"/>
      </dsp:txXfrm>
    </dsp:sp>
    <dsp:sp modelId="{CEFBD55E-9216-47DD-A1FF-2E172ACF41BE}">
      <dsp:nvSpPr>
        <dsp:cNvPr id="0" name=""/>
        <dsp:cNvSpPr/>
      </dsp:nvSpPr>
      <dsp:spPr>
        <a:xfrm>
          <a:off x="3923770" y="528096"/>
          <a:ext cx="2796011" cy="3407638"/>
        </a:xfrm>
        <a:prstGeom prst="roundRect">
          <a:avLst>
            <a:gd name="adj" fmla="val 10000"/>
          </a:avLst>
        </a:prstGeom>
        <a:solidFill>
          <a:schemeClr val="accent5">
            <a:lumMod val="7500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Can we use machine learning as a game changer in this domain? </a:t>
          </a:r>
        </a:p>
      </dsp:txBody>
      <dsp:txXfrm>
        <a:off x="4005662" y="609988"/>
        <a:ext cx="2632227" cy="3243854"/>
      </dsp:txXfrm>
    </dsp:sp>
    <dsp:sp modelId="{C42E2954-56C4-43E3-BEA4-57310DE800F8}">
      <dsp:nvSpPr>
        <dsp:cNvPr id="0" name=""/>
        <dsp:cNvSpPr/>
      </dsp:nvSpPr>
      <dsp:spPr>
        <a:xfrm>
          <a:off x="6999383" y="1885210"/>
          <a:ext cx="592754" cy="69341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999383" y="2023892"/>
        <a:ext cx="414928" cy="416046"/>
      </dsp:txXfrm>
    </dsp:sp>
    <dsp:sp modelId="{19C677D9-1722-4637-8D23-EC949DFBF8CB}">
      <dsp:nvSpPr>
        <dsp:cNvPr id="0" name=""/>
        <dsp:cNvSpPr/>
      </dsp:nvSpPr>
      <dsp:spPr>
        <a:xfrm>
          <a:off x="7838186" y="528096"/>
          <a:ext cx="2796011" cy="3407638"/>
        </a:xfrm>
        <a:prstGeom prst="roundRect">
          <a:avLst>
            <a:gd name="adj" fmla="val 10000"/>
          </a:avLst>
        </a:prstGeom>
        <a:solidFill>
          <a:schemeClr val="accent4">
            <a:lumMod val="7500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 this project, we worked with historical data about the stock prices of a publicly listed company. We implemented a mix of  machine learning algorithms to predict the future stock price of this company, by using the algorithms like Simple Linear Analysis, and K Nearest Neighbor (KNN).</a:t>
          </a:r>
        </a:p>
      </dsp:txBody>
      <dsp:txXfrm>
        <a:off x="7920078" y="609988"/>
        <a:ext cx="2632227" cy="32438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99BC28-AA56-485D-8540-05C54C2659DB}">
      <dsp:nvSpPr>
        <dsp:cNvPr id="0" name=""/>
        <dsp:cNvSpPr/>
      </dsp:nvSpPr>
      <dsp:spPr>
        <a:xfrm>
          <a:off x="327285" y="816916"/>
          <a:ext cx="925970" cy="9259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4DED43-C399-47E0-A9CF-18A06DAD47B6}">
      <dsp:nvSpPr>
        <dsp:cNvPr id="0" name=""/>
        <dsp:cNvSpPr/>
      </dsp:nvSpPr>
      <dsp:spPr>
        <a:xfrm>
          <a:off x="521738" y="1011369"/>
          <a:ext cx="537062" cy="537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5DFEE3-B34C-4061-AFC7-07C54263232F}">
      <dsp:nvSpPr>
        <dsp:cNvPr id="0" name=""/>
        <dsp:cNvSpPr/>
      </dsp:nvSpPr>
      <dsp:spPr>
        <a:xfrm>
          <a:off x="1451677" y="816916"/>
          <a:ext cx="2182644" cy="925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dirty="0"/>
            <a:t>By using historical data and ML algorithms, generate more accurate forecasting results</a:t>
          </a:r>
        </a:p>
      </dsp:txBody>
      <dsp:txXfrm>
        <a:off x="1451677" y="816916"/>
        <a:ext cx="2182644" cy="925970"/>
      </dsp:txXfrm>
    </dsp:sp>
    <dsp:sp modelId="{25C8A597-32B5-404E-83D3-701A1FCB2340}">
      <dsp:nvSpPr>
        <dsp:cNvPr id="0" name=""/>
        <dsp:cNvSpPr/>
      </dsp:nvSpPr>
      <dsp:spPr>
        <a:xfrm>
          <a:off x="4014632" y="816916"/>
          <a:ext cx="925970" cy="9259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34332E-4827-4191-B6FE-6ACC19F677BE}">
      <dsp:nvSpPr>
        <dsp:cNvPr id="0" name=""/>
        <dsp:cNvSpPr/>
      </dsp:nvSpPr>
      <dsp:spPr>
        <a:xfrm>
          <a:off x="4209085" y="1011369"/>
          <a:ext cx="537062" cy="537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D99BB2-0A1C-4128-B3CF-D2DE2D2B87CD}">
      <dsp:nvSpPr>
        <dsp:cNvPr id="0" name=""/>
        <dsp:cNvSpPr/>
      </dsp:nvSpPr>
      <dsp:spPr>
        <a:xfrm>
          <a:off x="5139024" y="816916"/>
          <a:ext cx="2182644" cy="925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Provide the parameter feature to enter the stocks dynamically </a:t>
          </a:r>
        </a:p>
      </dsp:txBody>
      <dsp:txXfrm>
        <a:off x="5139024" y="816916"/>
        <a:ext cx="2182644" cy="925970"/>
      </dsp:txXfrm>
    </dsp:sp>
    <dsp:sp modelId="{6D1C493F-038C-4341-9036-687D0C3395FA}">
      <dsp:nvSpPr>
        <dsp:cNvPr id="0" name=""/>
        <dsp:cNvSpPr/>
      </dsp:nvSpPr>
      <dsp:spPr>
        <a:xfrm>
          <a:off x="7701979" y="816916"/>
          <a:ext cx="925970" cy="9259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D955F1-7CF0-43CC-8AB5-9997CD9DE93C}">
      <dsp:nvSpPr>
        <dsp:cNvPr id="0" name=""/>
        <dsp:cNvSpPr/>
      </dsp:nvSpPr>
      <dsp:spPr>
        <a:xfrm>
          <a:off x="7896433" y="1011369"/>
          <a:ext cx="537062" cy="537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37E163-1587-43BF-B87A-D46826FBF4B7}">
      <dsp:nvSpPr>
        <dsp:cNvPr id="0" name=""/>
        <dsp:cNvSpPr/>
      </dsp:nvSpPr>
      <dsp:spPr>
        <a:xfrm>
          <a:off x="8826372" y="816916"/>
          <a:ext cx="2182644" cy="925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Provide features for Single / Multi stock analysis </a:t>
          </a:r>
        </a:p>
      </dsp:txBody>
      <dsp:txXfrm>
        <a:off x="8826372" y="816916"/>
        <a:ext cx="2182644" cy="925970"/>
      </dsp:txXfrm>
    </dsp:sp>
    <dsp:sp modelId="{5998615D-B2CD-4265-9C36-E0C0DA3EC871}">
      <dsp:nvSpPr>
        <dsp:cNvPr id="0" name=""/>
        <dsp:cNvSpPr/>
      </dsp:nvSpPr>
      <dsp:spPr>
        <a:xfrm>
          <a:off x="327285" y="2456840"/>
          <a:ext cx="925970" cy="9259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DF848C-BC8B-4C33-B032-85E61D73DB82}">
      <dsp:nvSpPr>
        <dsp:cNvPr id="0" name=""/>
        <dsp:cNvSpPr/>
      </dsp:nvSpPr>
      <dsp:spPr>
        <a:xfrm>
          <a:off x="521738" y="2651294"/>
          <a:ext cx="537062" cy="5370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920739-6426-4AFC-8ACA-59E25ADBFE09}">
      <dsp:nvSpPr>
        <dsp:cNvPr id="0" name=""/>
        <dsp:cNvSpPr/>
      </dsp:nvSpPr>
      <dsp:spPr>
        <a:xfrm>
          <a:off x="1451677" y="2456840"/>
          <a:ext cx="2182644" cy="925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Analyze / Compare the stocks to buy/sell</a:t>
          </a:r>
        </a:p>
      </dsp:txBody>
      <dsp:txXfrm>
        <a:off x="1451677" y="2456840"/>
        <a:ext cx="2182644" cy="925970"/>
      </dsp:txXfrm>
    </dsp:sp>
    <dsp:sp modelId="{C1F2357F-BEDF-45B4-A3E3-26CE41C82A34}">
      <dsp:nvSpPr>
        <dsp:cNvPr id="0" name=""/>
        <dsp:cNvSpPr/>
      </dsp:nvSpPr>
      <dsp:spPr>
        <a:xfrm>
          <a:off x="4014632" y="2456840"/>
          <a:ext cx="925970" cy="9259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6D23F0-D8B9-43F4-BBF8-90C1B08C3712}">
      <dsp:nvSpPr>
        <dsp:cNvPr id="0" name=""/>
        <dsp:cNvSpPr/>
      </dsp:nvSpPr>
      <dsp:spPr>
        <a:xfrm>
          <a:off x="4209085" y="2651294"/>
          <a:ext cx="537062" cy="53706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339C8E-989C-49F0-BBA1-916722929305}">
      <dsp:nvSpPr>
        <dsp:cNvPr id="0" name=""/>
        <dsp:cNvSpPr/>
      </dsp:nvSpPr>
      <dsp:spPr>
        <a:xfrm>
          <a:off x="5139024" y="2456840"/>
          <a:ext cx="2182644" cy="925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dirty="0"/>
            <a:t>Display results to the user</a:t>
          </a:r>
        </a:p>
      </dsp:txBody>
      <dsp:txXfrm>
        <a:off x="5139024" y="2456840"/>
        <a:ext cx="2182644" cy="925970"/>
      </dsp:txXfrm>
    </dsp:sp>
    <dsp:sp modelId="{08ED4C3C-571A-422E-9213-9423E7DBA63F}">
      <dsp:nvSpPr>
        <dsp:cNvPr id="0" name=""/>
        <dsp:cNvSpPr/>
      </dsp:nvSpPr>
      <dsp:spPr>
        <a:xfrm>
          <a:off x="7701979" y="2456840"/>
          <a:ext cx="925970" cy="9259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E11274-8820-44DE-912D-5DAFD557A31B}">
      <dsp:nvSpPr>
        <dsp:cNvPr id="0" name=""/>
        <dsp:cNvSpPr/>
      </dsp:nvSpPr>
      <dsp:spPr>
        <a:xfrm>
          <a:off x="7896433" y="2651294"/>
          <a:ext cx="537062" cy="53706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5119FF-BF06-416D-B646-B5BC530979DB}">
      <dsp:nvSpPr>
        <dsp:cNvPr id="0" name=""/>
        <dsp:cNvSpPr/>
      </dsp:nvSpPr>
      <dsp:spPr>
        <a:xfrm>
          <a:off x="8826372" y="2456840"/>
          <a:ext cx="2182644" cy="925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dirty="0"/>
            <a:t>Use this application for future stock/financial analysis</a:t>
          </a:r>
        </a:p>
      </dsp:txBody>
      <dsp:txXfrm>
        <a:off x="8826372" y="2456840"/>
        <a:ext cx="2182644" cy="92597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5/13/2020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B2DC25EE-239B-4C5F-AAD1-255A7D5F1EE2}"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21070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144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5521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48518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3490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5/13/2020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75169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5/13/2020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10153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5/13/2020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76654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5/13/2020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54647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5/13/2020</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72563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02AC24A9-CCB6-4F8D-B8DB-C2F3692CFA5A}" type="datetimeFigureOut">
              <a:rPr lang="en-US" smtClean="0"/>
              <a:t>5/13/2020</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42729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2AC24A9-CCB6-4F8D-B8DB-C2F3692CFA5A}" type="datetimeFigureOut">
              <a:rPr lang="en-US" smtClean="0"/>
              <a:t>5/13/2020</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2DC25EE-239B-4C5F-AAD1-255A7D5F1EE2}"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31586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FC05C4-ABFE-42D3-B20B-CD67438AC43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443"/>
          <a:stretch/>
        </p:blipFill>
        <p:spPr>
          <a:xfrm>
            <a:off x="-2" y="10"/>
            <a:ext cx="12192002" cy="6857990"/>
          </a:xfrm>
          <a:prstGeom prst="rect">
            <a:avLst/>
          </a:prstGeom>
        </p:spPr>
      </p:pic>
      <p:sp>
        <p:nvSpPr>
          <p:cNvPr id="2" name="Title 1">
            <a:extLst>
              <a:ext uri="{FF2B5EF4-FFF2-40B4-BE49-F238E27FC236}">
                <a16:creationId xmlns:a16="http://schemas.microsoft.com/office/drawing/2014/main" id="{DC3373CE-44DC-407F-B407-BDAB3693ACF3}"/>
              </a:ext>
            </a:extLst>
          </p:cNvPr>
          <p:cNvSpPr>
            <a:spLocks noGrp="1"/>
          </p:cNvSpPr>
          <p:nvPr>
            <p:ph type="ctrTitle"/>
          </p:nvPr>
        </p:nvSpPr>
        <p:spPr>
          <a:xfrm>
            <a:off x="2391508" y="1122363"/>
            <a:ext cx="9480452" cy="3204134"/>
          </a:xfrm>
        </p:spPr>
        <p:txBody>
          <a:bodyPr anchor="b">
            <a:normAutofit/>
          </a:bodyPr>
          <a:lstStyle/>
          <a:p>
            <a:r>
              <a:rPr lang="en-US" sz="4800" b="1" dirty="0">
                <a:solidFill>
                  <a:srgbClr val="FFC000"/>
                </a:solidFill>
              </a:rPr>
              <a:t>Predictive Forecasting </a:t>
            </a:r>
            <a:br>
              <a:rPr lang="en-US" sz="4800" b="1" dirty="0">
                <a:solidFill>
                  <a:srgbClr val="FFC000"/>
                </a:solidFill>
              </a:rPr>
            </a:br>
            <a:r>
              <a:rPr lang="en-US" sz="4800" b="1" dirty="0">
                <a:solidFill>
                  <a:srgbClr val="FFC000"/>
                </a:solidFill>
              </a:rPr>
              <a:t>                &amp;  </a:t>
            </a:r>
            <a:br>
              <a:rPr lang="en-US" sz="4800" b="1" dirty="0">
                <a:solidFill>
                  <a:srgbClr val="FFC000"/>
                </a:solidFill>
              </a:rPr>
            </a:br>
            <a:r>
              <a:rPr lang="en-US" sz="4800" b="1" dirty="0">
                <a:solidFill>
                  <a:srgbClr val="FFC000"/>
                </a:solidFill>
              </a:rPr>
              <a:t>Financial Analysis</a:t>
            </a:r>
          </a:p>
        </p:txBody>
      </p:sp>
      <p:sp>
        <p:nvSpPr>
          <p:cNvPr id="3" name="Subtitle 2">
            <a:extLst>
              <a:ext uri="{FF2B5EF4-FFF2-40B4-BE49-F238E27FC236}">
                <a16:creationId xmlns:a16="http://schemas.microsoft.com/office/drawing/2014/main" id="{7C0A0EC4-F309-4010-A362-7164A6714CA3}"/>
              </a:ext>
            </a:extLst>
          </p:cNvPr>
          <p:cNvSpPr>
            <a:spLocks noGrp="1"/>
          </p:cNvSpPr>
          <p:nvPr>
            <p:ph type="subTitle" idx="1"/>
          </p:nvPr>
        </p:nvSpPr>
        <p:spPr>
          <a:xfrm>
            <a:off x="7848600" y="4872922"/>
            <a:ext cx="4023360" cy="1453319"/>
          </a:xfrm>
        </p:spPr>
        <p:txBody>
          <a:bodyPr>
            <a:noAutofit/>
          </a:bodyPr>
          <a:lstStyle/>
          <a:p>
            <a:pPr>
              <a:lnSpc>
                <a:spcPct val="100000"/>
              </a:lnSpc>
              <a:spcBef>
                <a:spcPts val="0"/>
              </a:spcBef>
            </a:pPr>
            <a:r>
              <a:rPr lang="en-US" sz="2000" b="1" dirty="0">
                <a:solidFill>
                  <a:srgbClr val="FFFF00"/>
                </a:solidFill>
              </a:rPr>
              <a:t>Venkat Pinnika</a:t>
            </a:r>
          </a:p>
          <a:p>
            <a:pPr>
              <a:lnSpc>
                <a:spcPct val="100000"/>
              </a:lnSpc>
              <a:spcBef>
                <a:spcPts val="0"/>
              </a:spcBef>
            </a:pPr>
            <a:r>
              <a:rPr lang="en-US" sz="2000" b="1" dirty="0">
                <a:solidFill>
                  <a:srgbClr val="FFFF00"/>
                </a:solidFill>
              </a:rPr>
              <a:t>Michael Epps</a:t>
            </a:r>
          </a:p>
          <a:p>
            <a:pPr>
              <a:lnSpc>
                <a:spcPct val="100000"/>
              </a:lnSpc>
              <a:spcBef>
                <a:spcPts val="0"/>
              </a:spcBef>
            </a:pPr>
            <a:r>
              <a:rPr lang="en-US" sz="2000" b="1" dirty="0">
                <a:solidFill>
                  <a:srgbClr val="FFFF00"/>
                </a:solidFill>
              </a:rPr>
              <a:t>Janice Ambrose</a:t>
            </a:r>
          </a:p>
          <a:p>
            <a:pPr>
              <a:lnSpc>
                <a:spcPct val="100000"/>
              </a:lnSpc>
              <a:spcBef>
                <a:spcPts val="0"/>
              </a:spcBef>
            </a:pPr>
            <a:r>
              <a:rPr lang="en-US" sz="2000" b="1" dirty="0">
                <a:solidFill>
                  <a:srgbClr val="FFFF00"/>
                </a:solidFill>
              </a:rPr>
              <a:t>Young You</a:t>
            </a:r>
          </a:p>
        </p:txBody>
      </p:sp>
    </p:spTree>
    <p:extLst>
      <p:ext uri="{BB962C8B-B14F-4D97-AF65-F5344CB8AC3E}">
        <p14:creationId xmlns:p14="http://schemas.microsoft.com/office/powerpoint/2010/main" val="227308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3ED20-B63B-4080-9240-933034336098}"/>
              </a:ext>
            </a:extLst>
          </p:cNvPr>
          <p:cNvSpPr>
            <a:spLocks noGrp="1"/>
          </p:cNvSpPr>
          <p:nvPr>
            <p:ph type="title"/>
          </p:nvPr>
        </p:nvSpPr>
        <p:spPr/>
        <p:txBody>
          <a:bodyPr/>
          <a:lstStyle/>
          <a:p>
            <a:r>
              <a:rPr lang="en-US" cap="none" dirty="0"/>
              <a:t>Display results to the user</a:t>
            </a:r>
            <a:br>
              <a:rPr lang="en-US" dirty="0"/>
            </a:br>
            <a:endParaRPr lang="en-US" dirty="0"/>
          </a:p>
        </p:txBody>
      </p:sp>
      <p:sp>
        <p:nvSpPr>
          <p:cNvPr id="3" name="Content Placeholder 2">
            <a:extLst>
              <a:ext uri="{FF2B5EF4-FFF2-40B4-BE49-F238E27FC236}">
                <a16:creationId xmlns:a16="http://schemas.microsoft.com/office/drawing/2014/main" id="{3559C70C-A73E-4C27-B0F0-4A6FB2FEDD73}"/>
              </a:ext>
            </a:extLst>
          </p:cNvPr>
          <p:cNvSpPr>
            <a:spLocks noGrp="1"/>
          </p:cNvSpPr>
          <p:nvPr>
            <p:ph idx="1"/>
          </p:nvPr>
        </p:nvSpPr>
        <p:spPr>
          <a:xfrm>
            <a:off x="1451578" y="1853754"/>
            <a:ext cx="9603275" cy="1834669"/>
          </a:xfrm>
        </p:spPr>
        <p:txBody>
          <a:bodyPr/>
          <a:lstStyle/>
          <a:p>
            <a:r>
              <a:rPr lang="en-US" dirty="0"/>
              <a:t>We wrapped up our functionality into a clean, easy to use web app that takes user input and generates a quick analysis for you on the fly.  You can run predictive models and compare multiple stocks at the same time.</a:t>
            </a:r>
          </a:p>
        </p:txBody>
      </p:sp>
      <p:pic>
        <p:nvPicPr>
          <p:cNvPr id="5" name="Picture 4">
            <a:extLst>
              <a:ext uri="{FF2B5EF4-FFF2-40B4-BE49-F238E27FC236}">
                <a16:creationId xmlns:a16="http://schemas.microsoft.com/office/drawing/2014/main" id="{64A50A45-E2CE-344B-93D8-0B797BC8CE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843" y="3170577"/>
            <a:ext cx="5203782" cy="2695650"/>
          </a:xfrm>
          <a:prstGeom prst="rect">
            <a:avLst/>
          </a:prstGeom>
        </p:spPr>
      </p:pic>
      <p:pic>
        <p:nvPicPr>
          <p:cNvPr id="7" name="Picture 6">
            <a:extLst>
              <a:ext uri="{FF2B5EF4-FFF2-40B4-BE49-F238E27FC236}">
                <a16:creationId xmlns:a16="http://schemas.microsoft.com/office/drawing/2014/main" id="{9C6E1EA4-1406-804F-A5CE-3172C275A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6655" y="3170576"/>
            <a:ext cx="5851133" cy="2695651"/>
          </a:xfrm>
          <a:prstGeom prst="rect">
            <a:avLst/>
          </a:prstGeom>
        </p:spPr>
      </p:pic>
    </p:spTree>
    <p:extLst>
      <p:ext uri="{BB962C8B-B14F-4D97-AF65-F5344CB8AC3E}">
        <p14:creationId xmlns:p14="http://schemas.microsoft.com/office/powerpoint/2010/main" val="2397918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FDF1B-A619-45C0-8332-8DAB671C118D}"/>
              </a:ext>
            </a:extLst>
          </p:cNvPr>
          <p:cNvSpPr>
            <a:spLocks noGrp="1"/>
          </p:cNvSpPr>
          <p:nvPr>
            <p:ph type="title"/>
          </p:nvPr>
        </p:nvSpPr>
        <p:spPr/>
        <p:txBody>
          <a:bodyPr/>
          <a:lstStyle/>
          <a:p>
            <a:r>
              <a:rPr lang="en-US" cap="none" dirty="0"/>
              <a:t>Challenges and Learnings</a:t>
            </a:r>
            <a:br>
              <a:rPr lang="en-US" dirty="0"/>
            </a:br>
            <a:endParaRPr lang="en-US" dirty="0"/>
          </a:p>
        </p:txBody>
      </p:sp>
      <p:sp>
        <p:nvSpPr>
          <p:cNvPr id="3" name="Content Placeholder 2">
            <a:extLst>
              <a:ext uri="{FF2B5EF4-FFF2-40B4-BE49-F238E27FC236}">
                <a16:creationId xmlns:a16="http://schemas.microsoft.com/office/drawing/2014/main" id="{4139D666-573C-4E44-8302-550FBBCCBB23}"/>
              </a:ext>
            </a:extLst>
          </p:cNvPr>
          <p:cNvSpPr>
            <a:spLocks noGrp="1"/>
          </p:cNvSpPr>
          <p:nvPr>
            <p:ph idx="1"/>
          </p:nvPr>
        </p:nvSpPr>
        <p:spPr>
          <a:xfrm>
            <a:off x="1451579" y="1853754"/>
            <a:ext cx="9603275" cy="4012474"/>
          </a:xfrm>
        </p:spPr>
        <p:txBody>
          <a:bodyPr/>
          <a:lstStyle/>
          <a:p>
            <a:pPr>
              <a:lnSpc>
                <a:spcPct val="150000"/>
              </a:lnSpc>
              <a:spcBef>
                <a:spcPts val="0"/>
              </a:spcBef>
            </a:pPr>
            <a:r>
              <a:rPr lang="en-US" dirty="0"/>
              <a:t>Identify the APIs to collect historical data</a:t>
            </a:r>
          </a:p>
          <a:p>
            <a:pPr>
              <a:lnSpc>
                <a:spcPct val="150000"/>
              </a:lnSpc>
              <a:spcBef>
                <a:spcPts val="0"/>
              </a:spcBef>
            </a:pPr>
            <a:r>
              <a:rPr lang="en-US" dirty="0"/>
              <a:t>Matplotlib errors plotting duplicate charts</a:t>
            </a:r>
          </a:p>
          <a:p>
            <a:pPr>
              <a:lnSpc>
                <a:spcPct val="150000"/>
              </a:lnSpc>
              <a:spcBef>
                <a:spcPts val="0"/>
              </a:spcBef>
            </a:pPr>
            <a:r>
              <a:rPr lang="en-US" dirty="0"/>
              <a:t>Flask apps cache static files, App needed functionality to be refreshed to be dynamically updated on the fly</a:t>
            </a:r>
          </a:p>
          <a:p>
            <a:pPr>
              <a:lnSpc>
                <a:spcPct val="150000"/>
              </a:lnSpc>
              <a:spcBef>
                <a:spcPts val="0"/>
              </a:spcBef>
            </a:pPr>
            <a:r>
              <a:rPr lang="en-US" dirty="0"/>
              <a:t>Had to learn to use form submissions and GET/POST requests with flask to get user input</a:t>
            </a:r>
          </a:p>
          <a:p>
            <a:pPr>
              <a:lnSpc>
                <a:spcPct val="150000"/>
              </a:lnSpc>
              <a:spcBef>
                <a:spcPts val="0"/>
              </a:spcBef>
            </a:pPr>
            <a:r>
              <a:rPr lang="en-US" dirty="0"/>
              <a:t>Extending the predictions to one year</a:t>
            </a:r>
          </a:p>
          <a:p>
            <a:pPr>
              <a:lnSpc>
                <a:spcPct val="150000"/>
              </a:lnSpc>
              <a:spcBef>
                <a:spcPts val="0"/>
              </a:spcBef>
            </a:pPr>
            <a:r>
              <a:rPr lang="en-US" dirty="0"/>
              <a:t>Figuring out which algorithm would work best with stock prediction</a:t>
            </a:r>
          </a:p>
          <a:p>
            <a:endParaRPr lang="en-US" dirty="0"/>
          </a:p>
        </p:txBody>
      </p:sp>
    </p:spTree>
    <p:extLst>
      <p:ext uri="{BB962C8B-B14F-4D97-AF65-F5344CB8AC3E}">
        <p14:creationId xmlns:p14="http://schemas.microsoft.com/office/powerpoint/2010/main" val="3864276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73288-43F0-4F37-B277-206CD0B17D42}"/>
              </a:ext>
            </a:extLst>
          </p:cNvPr>
          <p:cNvSpPr>
            <a:spLocks noGrp="1"/>
          </p:cNvSpPr>
          <p:nvPr>
            <p:ph type="title"/>
          </p:nvPr>
        </p:nvSpPr>
        <p:spPr/>
        <p:txBody>
          <a:bodyPr/>
          <a:lstStyle/>
          <a:p>
            <a:r>
              <a:rPr lang="en-US" cap="none" dirty="0"/>
              <a:t>Conclusion</a:t>
            </a:r>
          </a:p>
        </p:txBody>
      </p:sp>
      <p:sp>
        <p:nvSpPr>
          <p:cNvPr id="3" name="Content Placeholder 2">
            <a:extLst>
              <a:ext uri="{FF2B5EF4-FFF2-40B4-BE49-F238E27FC236}">
                <a16:creationId xmlns:a16="http://schemas.microsoft.com/office/drawing/2014/main" id="{D44BADBC-7F47-4B14-9D06-6C86E05B95F0}"/>
              </a:ext>
            </a:extLst>
          </p:cNvPr>
          <p:cNvSpPr>
            <a:spLocks noGrp="1"/>
          </p:cNvSpPr>
          <p:nvPr>
            <p:ph idx="1"/>
          </p:nvPr>
        </p:nvSpPr>
        <p:spPr/>
        <p:txBody>
          <a:bodyPr/>
          <a:lstStyle/>
          <a:p>
            <a:r>
              <a:rPr lang="en-US" dirty="0"/>
              <a:t>As you will see, our models is not perfect, but they can try to give you an idea of what  a stock may do or how it behaves.</a:t>
            </a:r>
          </a:p>
          <a:p>
            <a:r>
              <a:rPr lang="en-US" dirty="0"/>
              <a:t>Machine learning can be very useful in the financial field, in fact some financial institutions are already using it.</a:t>
            </a:r>
          </a:p>
          <a:p>
            <a:r>
              <a:rPr lang="en-US" dirty="0"/>
              <a:t>Building a good algorithm takes time and patience, but it will still not be perfect. Considering how the stock market is behaving recently, making any sort of prediction may be difficult, but has the potential to be very worth while. </a:t>
            </a:r>
          </a:p>
        </p:txBody>
      </p:sp>
    </p:spTree>
    <p:extLst>
      <p:ext uri="{BB962C8B-B14F-4D97-AF65-F5344CB8AC3E}">
        <p14:creationId xmlns:p14="http://schemas.microsoft.com/office/powerpoint/2010/main" val="515740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52508CD-6036-4BA6-BD90-C28464C3F75B}"/>
              </a:ext>
            </a:extLst>
          </p:cNvPr>
          <p:cNvPicPr>
            <a:picLocks noChangeAspect="1"/>
          </p:cNvPicPr>
          <p:nvPr/>
        </p:nvPicPr>
        <p:blipFill rotWithShape="1">
          <a:blip r:embed="rId2"/>
          <a:srcRect b="7787"/>
          <a:stretch/>
        </p:blipFill>
        <p:spPr>
          <a:xfrm>
            <a:off x="1764230" y="643467"/>
            <a:ext cx="8663540" cy="4873234"/>
          </a:xfrm>
          <a:prstGeom prst="rect">
            <a:avLst/>
          </a:prstGeom>
        </p:spPr>
      </p:pic>
      <p:sp>
        <p:nvSpPr>
          <p:cNvPr id="2" name="TextBox 1">
            <a:extLst>
              <a:ext uri="{FF2B5EF4-FFF2-40B4-BE49-F238E27FC236}">
                <a16:creationId xmlns:a16="http://schemas.microsoft.com/office/drawing/2014/main" id="{64D935CD-003E-4DDB-9F9F-668F62FA00AA}"/>
              </a:ext>
            </a:extLst>
          </p:cNvPr>
          <p:cNvSpPr txBox="1"/>
          <p:nvPr/>
        </p:nvSpPr>
        <p:spPr>
          <a:xfrm>
            <a:off x="2827606" y="1575582"/>
            <a:ext cx="7076049" cy="2349304"/>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913149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889368-7CD9-4A7F-ACBD-13D21017339E}"/>
              </a:ext>
            </a:extLst>
          </p:cNvPr>
          <p:cNvSpPr txBox="1"/>
          <p:nvPr/>
        </p:nvSpPr>
        <p:spPr>
          <a:xfrm>
            <a:off x="2926080" y="1842869"/>
            <a:ext cx="6527409" cy="830997"/>
          </a:xfrm>
          <a:prstGeom prst="rect">
            <a:avLst/>
          </a:prstGeom>
          <a:noFill/>
        </p:spPr>
        <p:txBody>
          <a:bodyPr wrap="square" rtlCol="0">
            <a:spAutoFit/>
          </a:bodyPr>
          <a:lstStyle/>
          <a:p>
            <a:r>
              <a:rPr lang="en-US" sz="4800" dirty="0">
                <a:solidFill>
                  <a:schemeClr val="accent3">
                    <a:lumMod val="50000"/>
                  </a:schemeClr>
                </a:solidFill>
              </a:rPr>
              <a:t>Demo Presentation</a:t>
            </a:r>
          </a:p>
        </p:txBody>
      </p:sp>
    </p:spTree>
    <p:extLst>
      <p:ext uri="{BB962C8B-B14F-4D97-AF65-F5344CB8AC3E}">
        <p14:creationId xmlns:p14="http://schemas.microsoft.com/office/powerpoint/2010/main" val="1996454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1AF41E-FF70-48E5-9939-F0A644713FCE}"/>
              </a:ext>
            </a:extLst>
          </p:cNvPr>
          <p:cNvPicPr>
            <a:picLocks noChangeAspect="1"/>
          </p:cNvPicPr>
          <p:nvPr/>
        </p:nvPicPr>
        <p:blipFill rotWithShape="1">
          <a:blip r:embed="rId2"/>
          <a:srcRect t="5679" b="3447"/>
          <a:stretch/>
        </p:blipFill>
        <p:spPr>
          <a:xfrm>
            <a:off x="20" y="10"/>
            <a:ext cx="12191980" cy="6121333"/>
          </a:xfrm>
          <a:prstGeom prst="rect">
            <a:avLst/>
          </a:prstGeom>
        </p:spPr>
      </p:pic>
    </p:spTree>
    <p:extLst>
      <p:ext uri="{BB962C8B-B14F-4D97-AF65-F5344CB8AC3E}">
        <p14:creationId xmlns:p14="http://schemas.microsoft.com/office/powerpoint/2010/main" val="1816523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3FDC2-033B-4E2B-B5D6-67AF16AB1602}"/>
              </a:ext>
            </a:extLst>
          </p:cNvPr>
          <p:cNvSpPr>
            <a:spLocks noGrp="1"/>
          </p:cNvSpPr>
          <p:nvPr>
            <p:ph type="title"/>
          </p:nvPr>
        </p:nvSpPr>
        <p:spPr>
          <a:xfrm>
            <a:off x="1913620" y="-1322362"/>
            <a:ext cx="3539266" cy="5106572"/>
          </a:xfrm>
        </p:spPr>
        <p:txBody>
          <a:bodyPr anchor="ctr">
            <a:normAutofit/>
          </a:bodyPr>
          <a:lstStyle/>
          <a:p>
            <a:r>
              <a:rPr lang="en-US" cap="none" dirty="0"/>
              <a:t>Agenda</a:t>
            </a:r>
          </a:p>
        </p:txBody>
      </p:sp>
      <p:sp>
        <p:nvSpPr>
          <p:cNvPr id="3" name="Content Placeholder 2">
            <a:extLst>
              <a:ext uri="{FF2B5EF4-FFF2-40B4-BE49-F238E27FC236}">
                <a16:creationId xmlns:a16="http://schemas.microsoft.com/office/drawing/2014/main" id="{6E2E2DCC-E9E4-48A4-B03C-7660A9306F8B}"/>
              </a:ext>
            </a:extLst>
          </p:cNvPr>
          <p:cNvSpPr>
            <a:spLocks noGrp="1"/>
          </p:cNvSpPr>
          <p:nvPr>
            <p:ph idx="1"/>
          </p:nvPr>
        </p:nvSpPr>
        <p:spPr>
          <a:xfrm>
            <a:off x="4754881" y="1899137"/>
            <a:ext cx="6299974" cy="3998741"/>
          </a:xfrm>
        </p:spPr>
        <p:txBody>
          <a:bodyPr anchor="ctr">
            <a:normAutofit fontScale="92500" lnSpcReduction="10000"/>
          </a:bodyPr>
          <a:lstStyle/>
          <a:p>
            <a:pPr>
              <a:lnSpc>
                <a:spcPct val="110000"/>
              </a:lnSpc>
            </a:pPr>
            <a:endParaRPr lang="en-US" sz="1100" dirty="0"/>
          </a:p>
          <a:p>
            <a:pPr>
              <a:lnSpc>
                <a:spcPct val="110000"/>
              </a:lnSpc>
            </a:pPr>
            <a:endParaRPr lang="en-US" sz="1100" dirty="0"/>
          </a:p>
          <a:p>
            <a:pPr>
              <a:lnSpc>
                <a:spcPct val="110000"/>
              </a:lnSpc>
            </a:pPr>
            <a:r>
              <a:rPr lang="en-US" sz="1400" dirty="0"/>
              <a:t>Introduction</a:t>
            </a:r>
          </a:p>
          <a:p>
            <a:pPr>
              <a:lnSpc>
                <a:spcPct val="110000"/>
              </a:lnSpc>
            </a:pPr>
            <a:r>
              <a:rPr lang="en-US" sz="1400" dirty="0"/>
              <a:t>Project Goal</a:t>
            </a:r>
          </a:p>
          <a:p>
            <a:pPr>
              <a:lnSpc>
                <a:spcPct val="110000"/>
              </a:lnSpc>
            </a:pPr>
            <a:r>
              <a:rPr lang="en-US" sz="1400" dirty="0"/>
              <a:t>Tools and Technologies</a:t>
            </a:r>
          </a:p>
          <a:p>
            <a:pPr>
              <a:lnSpc>
                <a:spcPct val="110000"/>
              </a:lnSpc>
            </a:pPr>
            <a:r>
              <a:rPr lang="en-US" sz="1400" dirty="0"/>
              <a:t>Collecting the Historical Data</a:t>
            </a:r>
          </a:p>
          <a:p>
            <a:pPr>
              <a:lnSpc>
                <a:spcPct val="110000"/>
              </a:lnSpc>
            </a:pPr>
            <a:r>
              <a:rPr lang="en-US" sz="1400" dirty="0"/>
              <a:t>Choosing the ML Models</a:t>
            </a:r>
          </a:p>
          <a:p>
            <a:pPr>
              <a:lnSpc>
                <a:spcPct val="110000"/>
              </a:lnSpc>
            </a:pPr>
            <a:r>
              <a:rPr lang="en-US" sz="1400" dirty="0"/>
              <a:t>Prediction Evaluation </a:t>
            </a:r>
          </a:p>
          <a:p>
            <a:pPr>
              <a:lnSpc>
                <a:spcPct val="110000"/>
              </a:lnSpc>
            </a:pPr>
            <a:r>
              <a:rPr lang="en-US" sz="1400" dirty="0"/>
              <a:t>Financial Analysis</a:t>
            </a:r>
          </a:p>
          <a:p>
            <a:pPr>
              <a:lnSpc>
                <a:spcPct val="110000"/>
              </a:lnSpc>
            </a:pPr>
            <a:r>
              <a:rPr lang="en-US" sz="1400" dirty="0"/>
              <a:t>Display results to the user</a:t>
            </a:r>
          </a:p>
          <a:p>
            <a:pPr>
              <a:lnSpc>
                <a:spcPct val="110000"/>
              </a:lnSpc>
            </a:pPr>
            <a:r>
              <a:rPr lang="en-US" sz="1400" dirty="0"/>
              <a:t>Challenges and Learnings</a:t>
            </a:r>
          </a:p>
          <a:p>
            <a:pPr>
              <a:lnSpc>
                <a:spcPct val="110000"/>
              </a:lnSpc>
            </a:pPr>
            <a:r>
              <a:rPr lang="en-US" sz="1400" dirty="0"/>
              <a:t>Conclusion</a:t>
            </a:r>
          </a:p>
          <a:p>
            <a:pPr>
              <a:lnSpc>
                <a:spcPct val="110000"/>
              </a:lnSpc>
            </a:pPr>
            <a:endParaRPr lang="en-US" sz="1100" dirty="0"/>
          </a:p>
          <a:p>
            <a:pPr>
              <a:lnSpc>
                <a:spcPct val="110000"/>
              </a:lnSpc>
            </a:pPr>
            <a:endParaRPr lang="en-US" sz="1100" dirty="0"/>
          </a:p>
        </p:txBody>
      </p:sp>
    </p:spTree>
    <p:extLst>
      <p:ext uri="{BB962C8B-B14F-4D97-AF65-F5344CB8AC3E}">
        <p14:creationId xmlns:p14="http://schemas.microsoft.com/office/powerpoint/2010/main" val="3386117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09124-1F59-4ACD-A6FE-E7221E80337E}"/>
              </a:ext>
            </a:extLst>
          </p:cNvPr>
          <p:cNvSpPr>
            <a:spLocks noGrp="1"/>
          </p:cNvSpPr>
          <p:nvPr>
            <p:ph type="title"/>
          </p:nvPr>
        </p:nvSpPr>
        <p:spPr/>
        <p:txBody>
          <a:bodyPr>
            <a:normAutofit/>
          </a:bodyPr>
          <a:lstStyle/>
          <a:p>
            <a:r>
              <a:rPr lang="en-US" cap="none" dirty="0"/>
              <a:t>Introduction</a:t>
            </a:r>
          </a:p>
        </p:txBody>
      </p:sp>
      <p:graphicFrame>
        <p:nvGraphicFramePr>
          <p:cNvPr id="5" name="Content Placeholder 2">
            <a:extLst>
              <a:ext uri="{FF2B5EF4-FFF2-40B4-BE49-F238E27FC236}">
                <a16:creationId xmlns:a16="http://schemas.microsoft.com/office/drawing/2014/main" id="{3B9ABF3B-8F1D-41DF-9227-D05B948A4BFB}"/>
              </a:ext>
            </a:extLst>
          </p:cNvPr>
          <p:cNvGraphicFramePr>
            <a:graphicFrameLocks noGrp="1"/>
          </p:cNvGraphicFramePr>
          <p:nvPr>
            <p:ph idx="1"/>
            <p:extLst>
              <p:ext uri="{D42A27DB-BD31-4B8C-83A1-F6EECF244321}">
                <p14:modId xmlns:p14="http://schemas.microsoft.com/office/powerpoint/2010/main" val="33147021"/>
              </p:ext>
            </p:extLst>
          </p:nvPr>
        </p:nvGraphicFramePr>
        <p:xfrm>
          <a:off x="774223" y="1589650"/>
          <a:ext cx="10643553" cy="44638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2824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1CFE0-A3FA-4D50-8B6F-F59D6292D445}"/>
              </a:ext>
            </a:extLst>
          </p:cNvPr>
          <p:cNvSpPr>
            <a:spLocks noGrp="1"/>
          </p:cNvSpPr>
          <p:nvPr>
            <p:ph type="title"/>
          </p:nvPr>
        </p:nvSpPr>
        <p:spPr/>
        <p:txBody>
          <a:bodyPr>
            <a:normAutofit/>
          </a:bodyPr>
          <a:lstStyle/>
          <a:p>
            <a:r>
              <a:rPr lang="en-US" cap="none" dirty="0"/>
              <a:t>Project Goal</a:t>
            </a:r>
          </a:p>
        </p:txBody>
      </p:sp>
      <p:graphicFrame>
        <p:nvGraphicFramePr>
          <p:cNvPr id="5" name="Content Placeholder 2">
            <a:extLst>
              <a:ext uri="{FF2B5EF4-FFF2-40B4-BE49-F238E27FC236}">
                <a16:creationId xmlns:a16="http://schemas.microsoft.com/office/drawing/2014/main" id="{5D33E7A9-58DD-46F1-84E2-ABE444EB32D8}"/>
              </a:ext>
            </a:extLst>
          </p:cNvPr>
          <p:cNvGraphicFramePr>
            <a:graphicFrameLocks noGrp="1"/>
          </p:cNvGraphicFramePr>
          <p:nvPr>
            <p:ph idx="1"/>
            <p:extLst>
              <p:ext uri="{D42A27DB-BD31-4B8C-83A1-F6EECF244321}">
                <p14:modId xmlns:p14="http://schemas.microsoft.com/office/powerpoint/2010/main" val="3423394818"/>
              </p:ext>
            </p:extLst>
          </p:nvPr>
        </p:nvGraphicFramePr>
        <p:xfrm>
          <a:off x="621236" y="1853754"/>
          <a:ext cx="11336302" cy="41997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42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B8649-4AE3-4A11-8B8B-9E8707F6C89B}"/>
              </a:ext>
            </a:extLst>
          </p:cNvPr>
          <p:cNvSpPr>
            <a:spLocks noGrp="1"/>
          </p:cNvSpPr>
          <p:nvPr>
            <p:ph type="title"/>
          </p:nvPr>
        </p:nvSpPr>
        <p:spPr>
          <a:xfrm>
            <a:off x="1477108" y="450167"/>
            <a:ext cx="6893168" cy="1012874"/>
          </a:xfrm>
        </p:spPr>
        <p:txBody>
          <a:bodyPr anchor="ctr">
            <a:normAutofit/>
          </a:bodyPr>
          <a:lstStyle/>
          <a:p>
            <a:r>
              <a:rPr lang="en-US" cap="none" dirty="0"/>
              <a:t>Tools </a:t>
            </a:r>
            <a:r>
              <a:rPr lang="en-US" dirty="0"/>
              <a:t>&amp; </a:t>
            </a:r>
            <a:r>
              <a:rPr lang="en-US" cap="none" dirty="0"/>
              <a:t>Technologies</a:t>
            </a:r>
          </a:p>
        </p:txBody>
      </p:sp>
      <p:sp>
        <p:nvSpPr>
          <p:cNvPr id="3" name="Content Placeholder 2">
            <a:extLst>
              <a:ext uri="{FF2B5EF4-FFF2-40B4-BE49-F238E27FC236}">
                <a16:creationId xmlns:a16="http://schemas.microsoft.com/office/drawing/2014/main" id="{EBD46189-7220-4713-906C-E67C7071F82A}"/>
              </a:ext>
            </a:extLst>
          </p:cNvPr>
          <p:cNvSpPr>
            <a:spLocks noGrp="1"/>
          </p:cNvSpPr>
          <p:nvPr>
            <p:ph idx="1"/>
          </p:nvPr>
        </p:nvSpPr>
        <p:spPr>
          <a:xfrm>
            <a:off x="4924851" y="1600199"/>
            <a:ext cx="6130003" cy="4297680"/>
          </a:xfrm>
        </p:spPr>
        <p:txBody>
          <a:bodyPr anchor="ctr">
            <a:normAutofit/>
          </a:bodyPr>
          <a:lstStyle/>
          <a:p>
            <a:r>
              <a:rPr lang="en-US" dirty="0"/>
              <a:t>Python Pandas</a:t>
            </a:r>
          </a:p>
          <a:p>
            <a:r>
              <a:rPr lang="en-US" dirty="0"/>
              <a:t>Matplotlib</a:t>
            </a:r>
          </a:p>
          <a:p>
            <a:r>
              <a:rPr lang="en-US" dirty="0"/>
              <a:t>SciKit-Learn</a:t>
            </a:r>
          </a:p>
          <a:p>
            <a:r>
              <a:rPr lang="en-US" dirty="0"/>
              <a:t>JavaScript</a:t>
            </a:r>
          </a:p>
          <a:p>
            <a:r>
              <a:rPr lang="en-US" dirty="0"/>
              <a:t>Web Scraping</a:t>
            </a:r>
          </a:p>
          <a:p>
            <a:r>
              <a:rPr lang="en-US" dirty="0"/>
              <a:t>Flask</a:t>
            </a:r>
          </a:p>
          <a:p>
            <a:endParaRPr lang="en-US" dirty="0"/>
          </a:p>
        </p:txBody>
      </p:sp>
    </p:spTree>
    <p:extLst>
      <p:ext uri="{BB962C8B-B14F-4D97-AF65-F5344CB8AC3E}">
        <p14:creationId xmlns:p14="http://schemas.microsoft.com/office/powerpoint/2010/main" val="606395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751E0-297D-4D55-A03D-F5D1A29A247F}"/>
              </a:ext>
            </a:extLst>
          </p:cNvPr>
          <p:cNvSpPr>
            <a:spLocks noGrp="1"/>
          </p:cNvSpPr>
          <p:nvPr>
            <p:ph type="title"/>
          </p:nvPr>
        </p:nvSpPr>
        <p:spPr/>
        <p:txBody>
          <a:bodyPr/>
          <a:lstStyle/>
          <a:p>
            <a:r>
              <a:rPr lang="en-US" cap="none" dirty="0">
                <a:latin typeface="Abadi" panose="020B0604020202020204" pitchFamily="34" charset="0"/>
              </a:rPr>
              <a:t>Collecting the Historical Data</a:t>
            </a:r>
          </a:p>
        </p:txBody>
      </p:sp>
      <p:sp>
        <p:nvSpPr>
          <p:cNvPr id="3" name="Content Placeholder 2">
            <a:extLst>
              <a:ext uri="{FF2B5EF4-FFF2-40B4-BE49-F238E27FC236}">
                <a16:creationId xmlns:a16="http://schemas.microsoft.com/office/drawing/2014/main" id="{F4B0778D-C281-42E4-A3B3-6F65321F29AB}"/>
              </a:ext>
            </a:extLst>
          </p:cNvPr>
          <p:cNvSpPr>
            <a:spLocks noGrp="1"/>
          </p:cNvSpPr>
          <p:nvPr>
            <p:ph idx="1"/>
          </p:nvPr>
        </p:nvSpPr>
        <p:spPr>
          <a:xfrm>
            <a:off x="984739" y="1853754"/>
            <a:ext cx="11207262" cy="4068744"/>
          </a:xfrm>
        </p:spPr>
        <p:txBody>
          <a:bodyPr/>
          <a:lstStyle/>
          <a:p>
            <a:pPr>
              <a:lnSpc>
                <a:spcPct val="100000"/>
              </a:lnSpc>
              <a:spcBef>
                <a:spcPts val="0"/>
              </a:spcBef>
            </a:pPr>
            <a:r>
              <a:rPr lang="pt-BR" sz="1800" dirty="0">
                <a:solidFill>
                  <a:prstClr val="black">
                    <a:hueOff val="0"/>
                    <a:satOff val="0"/>
                    <a:lumOff val="0"/>
                    <a:alphaOff val="0"/>
                  </a:prstClr>
                </a:solidFill>
                <a:latin typeface="Gill Sans MT" panose="020B0502020104020203"/>
              </a:rPr>
              <a:t>Used Yahoo Finance API as data source for historical data</a:t>
            </a:r>
          </a:p>
          <a:p>
            <a:pPr>
              <a:lnSpc>
                <a:spcPct val="100000"/>
              </a:lnSpc>
              <a:spcBef>
                <a:spcPts val="0"/>
              </a:spcBef>
            </a:pPr>
            <a:r>
              <a:rPr lang="pt-BR" sz="1800" dirty="0">
                <a:solidFill>
                  <a:prstClr val="black">
                    <a:hueOff val="0"/>
                    <a:satOff val="0"/>
                    <a:lumOff val="0"/>
                    <a:alphaOff val="0"/>
                  </a:prstClr>
                </a:solidFill>
                <a:latin typeface="Gill Sans MT" panose="020B0502020104020203"/>
              </a:rPr>
              <a:t>Used these Pandas libraries</a:t>
            </a:r>
          </a:p>
          <a:p>
            <a:pPr marL="0" indent="0">
              <a:lnSpc>
                <a:spcPct val="100000"/>
              </a:lnSpc>
              <a:spcBef>
                <a:spcPts val="0"/>
              </a:spcBef>
              <a:buNone/>
            </a:pPr>
            <a:r>
              <a:rPr lang="pt-BR" sz="1800" dirty="0"/>
              <a:t>         </a:t>
            </a:r>
            <a:r>
              <a:rPr lang="pt-BR" sz="1800" dirty="0">
                <a:solidFill>
                  <a:prstClr val="black">
                    <a:hueOff val="0"/>
                    <a:satOff val="0"/>
                    <a:lumOff val="0"/>
                    <a:alphaOff val="0"/>
                  </a:prstClr>
                </a:solidFill>
                <a:latin typeface="Gill Sans MT" panose="020B0502020104020203"/>
              </a:rPr>
              <a:t>import </a:t>
            </a:r>
            <a:r>
              <a:rPr lang="pt-BR" sz="1800" b="1" dirty="0">
                <a:solidFill>
                  <a:prstClr val="black">
                    <a:hueOff val="0"/>
                    <a:satOff val="0"/>
                    <a:lumOff val="0"/>
                    <a:alphaOff val="0"/>
                  </a:prstClr>
                </a:solidFill>
                <a:latin typeface="Gill Sans MT" panose="020B0502020104020203"/>
              </a:rPr>
              <a:t>pandas_datareader.data</a:t>
            </a:r>
            <a:r>
              <a:rPr lang="pt-BR" sz="1800" dirty="0">
                <a:solidFill>
                  <a:prstClr val="black">
                    <a:hueOff val="0"/>
                    <a:satOff val="0"/>
                    <a:lumOff val="0"/>
                    <a:alphaOff val="0"/>
                  </a:prstClr>
                </a:solidFill>
                <a:latin typeface="Gill Sans MT" panose="020B0502020104020203"/>
              </a:rPr>
              <a:t> as web</a:t>
            </a:r>
          </a:p>
          <a:p>
            <a:pPr marL="0" indent="0">
              <a:lnSpc>
                <a:spcPct val="100000"/>
              </a:lnSpc>
              <a:spcBef>
                <a:spcPts val="0"/>
              </a:spcBef>
              <a:buNone/>
            </a:pPr>
            <a:r>
              <a:rPr lang="en-US" sz="1800" dirty="0">
                <a:solidFill>
                  <a:prstClr val="black">
                    <a:hueOff val="0"/>
                    <a:satOff val="0"/>
                    <a:lumOff val="0"/>
                    <a:alphaOff val="0"/>
                  </a:prstClr>
                </a:solidFill>
                <a:latin typeface="Gill Sans MT" panose="020B0502020104020203"/>
              </a:rPr>
              <a:t>            stocks_df = </a:t>
            </a:r>
            <a:r>
              <a:rPr lang="en-US" sz="1800" b="1" dirty="0">
                <a:solidFill>
                  <a:prstClr val="black">
                    <a:hueOff val="0"/>
                    <a:satOff val="0"/>
                    <a:lumOff val="0"/>
                    <a:alphaOff val="0"/>
                  </a:prstClr>
                </a:solidFill>
                <a:latin typeface="Gill Sans MT" panose="020B0502020104020203"/>
              </a:rPr>
              <a:t>web.DataReader('FB', 'yahoo', start_date, end_date)</a:t>
            </a:r>
          </a:p>
          <a:p>
            <a:pPr marL="0" indent="0">
              <a:lnSpc>
                <a:spcPct val="100000"/>
              </a:lnSpc>
              <a:spcBef>
                <a:spcPts val="0"/>
              </a:spcBef>
              <a:buNone/>
            </a:pPr>
            <a:r>
              <a:rPr lang="en-US" sz="1800" dirty="0">
                <a:solidFill>
                  <a:prstClr val="black">
                    <a:hueOff val="0"/>
                    <a:satOff val="0"/>
                    <a:lumOff val="0"/>
                    <a:alphaOff val="0"/>
                  </a:prstClr>
                </a:solidFill>
                <a:latin typeface="Gill Sans MT" panose="020B0502020104020203"/>
              </a:rPr>
              <a:t>            ma_200day= closing_price_df.</a:t>
            </a:r>
            <a:r>
              <a:rPr lang="en-US" sz="1800" b="1" dirty="0">
                <a:solidFill>
                  <a:prstClr val="black">
                    <a:hueOff val="0"/>
                    <a:satOff val="0"/>
                    <a:lumOff val="0"/>
                    <a:alphaOff val="0"/>
                  </a:prstClr>
                </a:solidFill>
                <a:latin typeface="Gill Sans MT" panose="020B0502020104020203"/>
              </a:rPr>
              <a:t>rolling(window=200).mean()</a:t>
            </a:r>
          </a:p>
          <a:p>
            <a:pPr marL="0" indent="0">
              <a:lnSpc>
                <a:spcPct val="100000"/>
              </a:lnSpc>
              <a:spcBef>
                <a:spcPts val="0"/>
              </a:spcBef>
              <a:buNone/>
            </a:pPr>
            <a:r>
              <a:rPr lang="en-US" dirty="0">
                <a:solidFill>
                  <a:schemeClr val="accent3">
                    <a:lumMod val="50000"/>
                  </a:schemeClr>
                </a:solidFill>
              </a:rPr>
              <a:t>            </a:t>
            </a:r>
          </a:p>
          <a:p>
            <a:pPr marL="0" indent="0">
              <a:lnSpc>
                <a:spcPct val="100000"/>
              </a:lnSpc>
              <a:buNone/>
            </a:pPr>
            <a:endParaRPr lang="pt-BR" dirty="0">
              <a:solidFill>
                <a:schemeClr val="accent3">
                  <a:lumMod val="50000"/>
                </a:schemeClr>
              </a:solidFill>
            </a:endParaRPr>
          </a:p>
          <a:p>
            <a:endParaRPr lang="en-US" dirty="0"/>
          </a:p>
        </p:txBody>
      </p:sp>
      <p:pic>
        <p:nvPicPr>
          <p:cNvPr id="6" name="Picture 5">
            <a:extLst>
              <a:ext uri="{FF2B5EF4-FFF2-40B4-BE49-F238E27FC236}">
                <a16:creationId xmlns:a16="http://schemas.microsoft.com/office/drawing/2014/main" id="{5E87879F-E09F-419A-99B7-1897727DAAA6}"/>
              </a:ext>
            </a:extLst>
          </p:cNvPr>
          <p:cNvPicPr>
            <a:picLocks noChangeAspect="1"/>
          </p:cNvPicPr>
          <p:nvPr/>
        </p:nvPicPr>
        <p:blipFill>
          <a:blip r:embed="rId2"/>
          <a:stretch>
            <a:fillRect/>
          </a:stretch>
        </p:blipFill>
        <p:spPr>
          <a:xfrm>
            <a:off x="1097280" y="3449854"/>
            <a:ext cx="5345723" cy="2472643"/>
          </a:xfrm>
          <a:prstGeom prst="rect">
            <a:avLst/>
          </a:prstGeom>
        </p:spPr>
      </p:pic>
      <p:pic>
        <p:nvPicPr>
          <p:cNvPr id="7" name="Picture 6">
            <a:extLst>
              <a:ext uri="{FF2B5EF4-FFF2-40B4-BE49-F238E27FC236}">
                <a16:creationId xmlns:a16="http://schemas.microsoft.com/office/drawing/2014/main" id="{527DF04F-D9D3-4B72-A2B0-380ECCA06573}"/>
              </a:ext>
            </a:extLst>
          </p:cNvPr>
          <p:cNvPicPr>
            <a:picLocks noChangeAspect="1"/>
          </p:cNvPicPr>
          <p:nvPr/>
        </p:nvPicPr>
        <p:blipFill>
          <a:blip r:embed="rId3"/>
          <a:stretch>
            <a:fillRect/>
          </a:stretch>
        </p:blipFill>
        <p:spPr>
          <a:xfrm>
            <a:off x="6555544" y="3449854"/>
            <a:ext cx="5514536" cy="2472643"/>
          </a:xfrm>
          <a:prstGeom prst="rect">
            <a:avLst/>
          </a:prstGeom>
        </p:spPr>
      </p:pic>
    </p:spTree>
    <p:extLst>
      <p:ext uri="{BB962C8B-B14F-4D97-AF65-F5344CB8AC3E}">
        <p14:creationId xmlns:p14="http://schemas.microsoft.com/office/powerpoint/2010/main" val="3059585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4DD3E-30A8-9A4D-A212-98456AE0E8E8}"/>
              </a:ext>
            </a:extLst>
          </p:cNvPr>
          <p:cNvSpPr>
            <a:spLocks noGrp="1"/>
          </p:cNvSpPr>
          <p:nvPr>
            <p:ph type="title"/>
          </p:nvPr>
        </p:nvSpPr>
        <p:spPr/>
        <p:txBody>
          <a:bodyPr/>
          <a:lstStyle/>
          <a:p>
            <a:r>
              <a:rPr lang="en-US" cap="none" dirty="0"/>
              <a:t>Choosing the ML Models to Predict Stock Prices </a:t>
            </a:r>
          </a:p>
        </p:txBody>
      </p:sp>
      <p:sp>
        <p:nvSpPr>
          <p:cNvPr id="3" name="Content Placeholder 2">
            <a:extLst>
              <a:ext uri="{FF2B5EF4-FFF2-40B4-BE49-F238E27FC236}">
                <a16:creationId xmlns:a16="http://schemas.microsoft.com/office/drawing/2014/main" id="{4F1B2787-DD4A-CC4B-8295-B89D100D1C1C}"/>
              </a:ext>
            </a:extLst>
          </p:cNvPr>
          <p:cNvSpPr>
            <a:spLocks noGrp="1"/>
          </p:cNvSpPr>
          <p:nvPr>
            <p:ph idx="1"/>
          </p:nvPr>
        </p:nvSpPr>
        <p:spPr/>
        <p:txBody>
          <a:bodyPr/>
          <a:lstStyle/>
          <a:p>
            <a:r>
              <a:rPr lang="en-US" dirty="0"/>
              <a:t>Machine learning models were used to predict our stocks:</a:t>
            </a:r>
          </a:p>
          <a:p>
            <a:pPr lvl="1"/>
            <a:r>
              <a:rPr lang="en-US" dirty="0"/>
              <a:t>Simple Linear Analysis </a:t>
            </a:r>
          </a:p>
          <a:p>
            <a:pPr lvl="1"/>
            <a:r>
              <a:rPr lang="en-US" dirty="0"/>
              <a:t>K Nearest Neighbor (KNN) </a:t>
            </a:r>
          </a:p>
          <a:p>
            <a:pPr lvl="2"/>
            <a:r>
              <a:rPr lang="en-US" dirty="0"/>
              <a:t> This helped us to predict values for our data points. </a:t>
            </a:r>
          </a:p>
        </p:txBody>
      </p:sp>
    </p:spTree>
    <p:extLst>
      <p:ext uri="{BB962C8B-B14F-4D97-AF65-F5344CB8AC3E}">
        <p14:creationId xmlns:p14="http://schemas.microsoft.com/office/powerpoint/2010/main" val="2427459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1FA7A-9BCD-3440-9F91-E2111C8F81C7}"/>
              </a:ext>
            </a:extLst>
          </p:cNvPr>
          <p:cNvSpPr>
            <a:spLocks noGrp="1"/>
          </p:cNvSpPr>
          <p:nvPr>
            <p:ph type="title"/>
          </p:nvPr>
        </p:nvSpPr>
        <p:spPr>
          <a:xfrm>
            <a:off x="1451579" y="1083212"/>
            <a:ext cx="9603275" cy="548640"/>
          </a:xfrm>
        </p:spPr>
        <p:txBody>
          <a:bodyPr/>
          <a:lstStyle/>
          <a:p>
            <a:r>
              <a:rPr lang="en-US" cap="none" dirty="0"/>
              <a:t>Prediction Evaluation </a:t>
            </a:r>
          </a:p>
        </p:txBody>
      </p:sp>
      <p:sp>
        <p:nvSpPr>
          <p:cNvPr id="3" name="Content Placeholder 2">
            <a:extLst>
              <a:ext uri="{FF2B5EF4-FFF2-40B4-BE49-F238E27FC236}">
                <a16:creationId xmlns:a16="http://schemas.microsoft.com/office/drawing/2014/main" id="{B7665FD2-E037-104A-BFE4-0FFEF6D65BED}"/>
              </a:ext>
            </a:extLst>
          </p:cNvPr>
          <p:cNvSpPr>
            <a:spLocks noGrp="1"/>
          </p:cNvSpPr>
          <p:nvPr>
            <p:ph idx="1"/>
          </p:nvPr>
        </p:nvSpPr>
        <p:spPr>
          <a:xfrm>
            <a:off x="319548" y="1889122"/>
            <a:ext cx="11736463" cy="3450613"/>
          </a:xfrm>
        </p:spPr>
        <p:txBody>
          <a:bodyPr/>
          <a:lstStyle/>
          <a:p>
            <a:r>
              <a:rPr lang="en-US" dirty="0"/>
              <a:t>We used the score method to test the accuracy of each trained model </a:t>
            </a:r>
          </a:p>
        </p:txBody>
      </p:sp>
      <p:pic>
        <p:nvPicPr>
          <p:cNvPr id="5" name="Picture 4">
            <a:extLst>
              <a:ext uri="{FF2B5EF4-FFF2-40B4-BE49-F238E27FC236}">
                <a16:creationId xmlns:a16="http://schemas.microsoft.com/office/drawing/2014/main" id="{B81B084E-4379-344A-B688-7272B2CBDAC3}"/>
              </a:ext>
            </a:extLst>
          </p:cNvPr>
          <p:cNvPicPr>
            <a:picLocks noChangeAspect="1"/>
          </p:cNvPicPr>
          <p:nvPr/>
        </p:nvPicPr>
        <p:blipFill>
          <a:blip r:embed="rId2"/>
          <a:stretch>
            <a:fillRect/>
          </a:stretch>
        </p:blipFill>
        <p:spPr>
          <a:xfrm>
            <a:off x="319548" y="2532184"/>
            <a:ext cx="5190299" cy="2025067"/>
          </a:xfrm>
          <a:prstGeom prst="rect">
            <a:avLst/>
          </a:prstGeom>
        </p:spPr>
      </p:pic>
      <p:pic>
        <p:nvPicPr>
          <p:cNvPr id="6" name="Picture 5">
            <a:extLst>
              <a:ext uri="{FF2B5EF4-FFF2-40B4-BE49-F238E27FC236}">
                <a16:creationId xmlns:a16="http://schemas.microsoft.com/office/drawing/2014/main" id="{AE3D34ED-B5AA-DB44-96FF-C9835125D9CE}"/>
              </a:ext>
            </a:extLst>
          </p:cNvPr>
          <p:cNvPicPr>
            <a:picLocks noChangeAspect="1"/>
          </p:cNvPicPr>
          <p:nvPr/>
        </p:nvPicPr>
        <p:blipFill>
          <a:blip r:embed="rId3"/>
          <a:stretch>
            <a:fillRect/>
          </a:stretch>
        </p:blipFill>
        <p:spPr>
          <a:xfrm>
            <a:off x="5687200" y="2532183"/>
            <a:ext cx="6185251" cy="3064821"/>
          </a:xfrm>
          <a:prstGeom prst="rect">
            <a:avLst/>
          </a:prstGeom>
        </p:spPr>
      </p:pic>
    </p:spTree>
    <p:extLst>
      <p:ext uri="{BB962C8B-B14F-4D97-AF65-F5344CB8AC3E}">
        <p14:creationId xmlns:p14="http://schemas.microsoft.com/office/powerpoint/2010/main" val="2636590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C5966-2656-46C1-A272-34F0B03B2629}"/>
              </a:ext>
            </a:extLst>
          </p:cNvPr>
          <p:cNvSpPr>
            <a:spLocks noGrp="1"/>
          </p:cNvSpPr>
          <p:nvPr>
            <p:ph type="title"/>
          </p:nvPr>
        </p:nvSpPr>
        <p:spPr/>
        <p:txBody>
          <a:bodyPr/>
          <a:lstStyle/>
          <a:p>
            <a:r>
              <a:rPr lang="en-US" cap="none" dirty="0"/>
              <a:t>Financial Analysis</a:t>
            </a:r>
            <a:br>
              <a:rPr lang="en-US" dirty="0"/>
            </a:br>
            <a:endParaRPr lang="en-US" dirty="0"/>
          </a:p>
        </p:txBody>
      </p:sp>
      <p:sp>
        <p:nvSpPr>
          <p:cNvPr id="3" name="Content Placeholder 2">
            <a:extLst>
              <a:ext uri="{FF2B5EF4-FFF2-40B4-BE49-F238E27FC236}">
                <a16:creationId xmlns:a16="http://schemas.microsoft.com/office/drawing/2014/main" id="{55CB63A7-131F-4D37-8308-0C99BFF1F104}"/>
              </a:ext>
            </a:extLst>
          </p:cNvPr>
          <p:cNvSpPr>
            <a:spLocks noGrp="1"/>
          </p:cNvSpPr>
          <p:nvPr>
            <p:ph idx="1"/>
          </p:nvPr>
        </p:nvSpPr>
        <p:spPr>
          <a:xfrm>
            <a:off x="154111" y="1938322"/>
            <a:ext cx="3904181" cy="3450613"/>
          </a:xfrm>
        </p:spPr>
        <p:txBody>
          <a:bodyPr>
            <a:normAutofit fontScale="85000" lnSpcReduction="10000"/>
          </a:bodyPr>
          <a:lstStyle/>
          <a:p>
            <a:r>
              <a:rPr lang="en-US" dirty="0"/>
              <a:t>We can interpret our data in various ways. We can get an idea of how our stock has performed over different time periods. We can also make use of our technical indicators (moving averages) to get an idea of the stocks momentum. For example, INO has had a wild rally after the 50 crossed over the 200, but we have a short term bearish forecast on this chart as it cools off.</a:t>
            </a:r>
          </a:p>
          <a:p>
            <a:endParaRPr lang="en-US" dirty="0"/>
          </a:p>
        </p:txBody>
      </p:sp>
      <p:pic>
        <p:nvPicPr>
          <p:cNvPr id="4" name="Content Placeholder 11">
            <a:extLst>
              <a:ext uri="{FF2B5EF4-FFF2-40B4-BE49-F238E27FC236}">
                <a16:creationId xmlns:a16="http://schemas.microsoft.com/office/drawing/2014/main" id="{E8BDC1C6-1690-5B49-A172-7D4EDD32F1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1009" y="1939297"/>
            <a:ext cx="2973111" cy="3449638"/>
          </a:xfrm>
          <a:prstGeom prst="rect">
            <a:avLst/>
          </a:prstGeom>
        </p:spPr>
      </p:pic>
      <p:pic>
        <p:nvPicPr>
          <p:cNvPr id="5" name="Picture 4">
            <a:extLst>
              <a:ext uri="{FF2B5EF4-FFF2-40B4-BE49-F238E27FC236}">
                <a16:creationId xmlns:a16="http://schemas.microsoft.com/office/drawing/2014/main" id="{D236D88B-05E1-434E-A8E9-5987E2FC55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8292" y="1938322"/>
            <a:ext cx="4898057" cy="3673542"/>
          </a:xfrm>
          <a:prstGeom prst="rect">
            <a:avLst/>
          </a:prstGeom>
        </p:spPr>
      </p:pic>
    </p:spTree>
    <p:extLst>
      <p:ext uri="{BB962C8B-B14F-4D97-AF65-F5344CB8AC3E}">
        <p14:creationId xmlns:p14="http://schemas.microsoft.com/office/powerpoint/2010/main" val="258301718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otalTime>114</TotalTime>
  <Words>658</Words>
  <Application>Microsoft Office PowerPoint</Application>
  <PresentationFormat>Widescreen</PresentationFormat>
  <Paragraphs>66</Paragraphs>
  <Slides>15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Abadi</vt:lpstr>
      <vt:lpstr>Arial</vt:lpstr>
      <vt:lpstr>Gill Sans MT</vt:lpstr>
      <vt:lpstr>Gallery</vt:lpstr>
      <vt:lpstr>Predictive Forecasting                  &amp;   Financial Analysis</vt:lpstr>
      <vt:lpstr>Agenda</vt:lpstr>
      <vt:lpstr>Introduction</vt:lpstr>
      <vt:lpstr>Project Goal</vt:lpstr>
      <vt:lpstr>Tools &amp; Technologies</vt:lpstr>
      <vt:lpstr>Collecting the Historical Data</vt:lpstr>
      <vt:lpstr>Choosing the ML Models to Predict Stock Prices </vt:lpstr>
      <vt:lpstr>Prediction Evaluation </vt:lpstr>
      <vt:lpstr>Financial Analysis </vt:lpstr>
      <vt:lpstr>Display results to the user </vt:lpstr>
      <vt:lpstr>Challenges and Learnings </vt:lpstr>
      <vt:lpstr>Conclusion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Forecasting                  &amp;   Financial Analysis</dc:title>
  <dc:creator>Venkat Pinnika</dc:creator>
  <cp:lastModifiedBy>Venkat Pinnika</cp:lastModifiedBy>
  <cp:revision>17</cp:revision>
  <dcterms:created xsi:type="dcterms:W3CDTF">2020-05-13T02:27:36Z</dcterms:created>
  <dcterms:modified xsi:type="dcterms:W3CDTF">2020-05-14T01:21:46Z</dcterms:modified>
</cp:coreProperties>
</file>